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4630400" cy="8229600"/>
  <p:notesSz cx="8229600" cy="14630400"/>
  <p:embeddedFontLst>
    <p:embeddedFont>
      <p:font typeface="Raleway" pitchFamily="2" charset="77"/>
      <p:regular r:id="rId34"/>
      <p:bold r:id="rId35"/>
    </p:embeddedFont>
    <p:embeddedFont>
      <p:font typeface="Roboto" panose="02000000000000000000" pitchFamily="2"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8"/>
    <p:restoredTop sz="94610"/>
  </p:normalViewPr>
  <p:slideViewPr>
    <p:cSldViewPr snapToGrid="0" snapToObjects="1">
      <p:cViewPr>
        <p:scale>
          <a:sx n="80" d="100"/>
          <a:sy n="80" d="100"/>
        </p:scale>
        <p:origin x="1216" y="7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757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464342">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4.jp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jp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31.xml"/><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32.xml"/><Relationship Id="rId6" Type="http://schemas.openxmlformats.org/officeDocument/2006/relationships/image" Target="../media/image62.png"/><Relationship Id="rId5" Type="http://schemas.openxmlformats.org/officeDocument/2006/relationships/hyperlink" Target="mailto:Info@Api-eg.net" TargetMode="Externa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280443" y="6880026"/>
            <a:ext cx="5727621" cy="362903"/>
          </a:xfrm>
          <a:prstGeom prst="rect">
            <a:avLst/>
          </a:prstGeom>
          <a:noFill/>
          <a:ln/>
        </p:spPr>
        <p:txBody>
          <a:bodyPr wrap="none" lIns="0" tIns="0" rIns="0" bIns="0" rtlCol="0" anchor="t"/>
          <a:lstStyle/>
          <a:p>
            <a:pPr marL="0" indent="0" algn="l">
              <a:lnSpc>
                <a:spcPts val="2850"/>
              </a:lnSpc>
              <a:buNone/>
            </a:pPr>
            <a:r>
              <a:rPr lang="en-US" sz="1750" i="1" dirty="0">
                <a:solidFill>
                  <a:srgbClr val="FFFFFF"/>
                </a:solidFill>
                <a:latin typeface="Roboto" pitchFamily="34" charset="0"/>
                <a:ea typeface="Roboto" pitchFamily="34" charset="-122"/>
                <a:cs typeface="Roboto" pitchFamily="34" charset="-120"/>
              </a:rPr>
              <a:t>Your Trusted Partner in Rig Inspection Solutions &amp; Training Services</a:t>
            </a:r>
            <a:endParaRPr lang="en-US" sz="1750" dirty="0"/>
          </a:p>
        </p:txBody>
      </p:sp>
      <p:sp>
        <p:nvSpPr>
          <p:cNvPr id="4" name="Text 1"/>
          <p:cNvSpPr/>
          <p:nvPr/>
        </p:nvSpPr>
        <p:spPr>
          <a:xfrm>
            <a:off x="793790" y="7242929"/>
            <a:ext cx="5727621" cy="362903"/>
          </a:xfrm>
          <a:prstGeom prst="rect">
            <a:avLst/>
          </a:prstGeom>
          <a:noFill/>
          <a:ln/>
        </p:spPr>
        <p:txBody>
          <a:bodyPr wrap="none" lIns="0" tIns="0" rIns="0" bIns="0" rtlCol="0" anchor="t"/>
          <a:lstStyle/>
          <a:p>
            <a:pPr marL="0" indent="0" algn="l">
              <a:lnSpc>
                <a:spcPts val="2850"/>
              </a:lnSpc>
              <a:buNone/>
            </a:pPr>
            <a:endParaRPr lang="en-US" sz="1750" dirty="0"/>
          </a:p>
        </p:txBody>
      </p:sp>
      <p:pic>
        <p:nvPicPr>
          <p:cNvPr id="5" name="Image 0" descr="preencoded.png">
            <a:extLst>
              <a:ext uri="{FF2B5EF4-FFF2-40B4-BE49-F238E27FC236}">
                <a16:creationId xmlns:a16="http://schemas.microsoft.com/office/drawing/2014/main" id="{BE7ECDC3-FBF8-A491-5F5F-BB8180A85F91}"/>
              </a:ext>
            </a:extLst>
          </p:cNvPr>
          <p:cNvPicPr>
            <a:picLocks noChangeAspect="1"/>
          </p:cNvPicPr>
          <p:nvPr/>
        </p:nvPicPr>
        <p:blipFill>
          <a:blip r:embed="rId3"/>
          <a:stretch>
            <a:fillRect/>
          </a:stretch>
        </p:blipFill>
        <p:spPr>
          <a:xfrm>
            <a:off x="7315200" y="0"/>
            <a:ext cx="7315200" cy="8229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66061"/>
            <a:ext cx="6377940"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Key Projects (2018-2024)</a:t>
            </a:r>
            <a:endParaRPr lang="en-US" sz="4450" dirty="0"/>
          </a:p>
        </p:txBody>
      </p:sp>
      <p:sp>
        <p:nvSpPr>
          <p:cNvPr id="4" name="Shape 1"/>
          <p:cNvSpPr/>
          <p:nvPr/>
        </p:nvSpPr>
        <p:spPr>
          <a:xfrm>
            <a:off x="1048941" y="1915001"/>
            <a:ext cx="30480" cy="5448538"/>
          </a:xfrm>
          <a:prstGeom prst="roundRect">
            <a:avLst>
              <a:gd name="adj" fmla="val 312558"/>
            </a:avLst>
          </a:prstGeom>
          <a:solidFill>
            <a:srgbClr val="C7C7D0"/>
          </a:solidFill>
          <a:ln/>
        </p:spPr>
        <p:txBody>
          <a:bodyPr/>
          <a:lstStyle/>
          <a:p>
            <a:endParaRPr lang="en-US"/>
          </a:p>
        </p:txBody>
      </p:sp>
      <p:sp>
        <p:nvSpPr>
          <p:cNvPr id="5" name="Shape 2"/>
          <p:cNvSpPr/>
          <p:nvPr/>
        </p:nvSpPr>
        <p:spPr>
          <a:xfrm>
            <a:off x="1273612" y="2154912"/>
            <a:ext cx="680442" cy="30480"/>
          </a:xfrm>
          <a:prstGeom prst="roundRect">
            <a:avLst>
              <a:gd name="adj" fmla="val 312558"/>
            </a:avLst>
          </a:prstGeom>
          <a:solidFill>
            <a:srgbClr val="C7C7D0"/>
          </a:solidFill>
          <a:ln/>
        </p:spPr>
        <p:txBody>
          <a:bodyPr/>
          <a:lstStyle/>
          <a:p>
            <a:endParaRPr lang="en-US"/>
          </a:p>
        </p:txBody>
      </p:sp>
      <p:sp>
        <p:nvSpPr>
          <p:cNvPr id="6" name="Shape 3"/>
          <p:cNvSpPr/>
          <p:nvPr/>
        </p:nvSpPr>
        <p:spPr>
          <a:xfrm>
            <a:off x="793790" y="1915001"/>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7" name="Text 4"/>
          <p:cNvSpPr/>
          <p:nvPr/>
        </p:nvSpPr>
        <p:spPr>
          <a:xfrm>
            <a:off x="878860" y="1957507"/>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3C3939"/>
                </a:solidFill>
                <a:latin typeface="Raleway" pitchFamily="34" charset="0"/>
                <a:ea typeface="Raleway" pitchFamily="34" charset="-122"/>
                <a:cs typeface="Raleway" pitchFamily="34" charset="-120"/>
              </a:rPr>
              <a:t>1</a:t>
            </a:r>
            <a:endParaRPr lang="en-US" sz="2650" dirty="0"/>
          </a:p>
        </p:txBody>
      </p:sp>
      <p:sp>
        <p:nvSpPr>
          <p:cNvPr id="8" name="Text 5"/>
          <p:cNvSpPr/>
          <p:nvPr/>
        </p:nvSpPr>
        <p:spPr>
          <a:xfrm>
            <a:off x="2183011" y="199286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2018: Egypt</a:t>
            </a:r>
            <a:endParaRPr lang="en-US" sz="2200" dirty="0"/>
          </a:p>
        </p:txBody>
      </p:sp>
      <p:sp>
        <p:nvSpPr>
          <p:cNvPr id="9" name="Text 6"/>
          <p:cNvSpPr/>
          <p:nvPr/>
        </p:nvSpPr>
        <p:spPr>
          <a:xfrm>
            <a:off x="2183011" y="2483287"/>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Rig Inspection Services consultancy</a:t>
            </a:r>
            <a:endParaRPr lang="en-US" sz="1750" dirty="0"/>
          </a:p>
        </p:txBody>
      </p:sp>
      <p:sp>
        <p:nvSpPr>
          <p:cNvPr id="10" name="Shape 7"/>
          <p:cNvSpPr/>
          <p:nvPr/>
        </p:nvSpPr>
        <p:spPr>
          <a:xfrm>
            <a:off x="1273612" y="3539728"/>
            <a:ext cx="680442" cy="30480"/>
          </a:xfrm>
          <a:prstGeom prst="roundRect">
            <a:avLst>
              <a:gd name="adj" fmla="val 312558"/>
            </a:avLst>
          </a:prstGeom>
          <a:solidFill>
            <a:srgbClr val="C7C7D0"/>
          </a:solidFill>
          <a:ln/>
        </p:spPr>
        <p:txBody>
          <a:bodyPr/>
          <a:lstStyle/>
          <a:p>
            <a:endParaRPr lang="en-US"/>
          </a:p>
        </p:txBody>
      </p:sp>
      <p:sp>
        <p:nvSpPr>
          <p:cNvPr id="11" name="Shape 8"/>
          <p:cNvSpPr/>
          <p:nvPr/>
        </p:nvSpPr>
        <p:spPr>
          <a:xfrm>
            <a:off x="793790" y="3299817"/>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12" name="Text 9"/>
          <p:cNvSpPr/>
          <p:nvPr/>
        </p:nvSpPr>
        <p:spPr>
          <a:xfrm>
            <a:off x="878860" y="3342322"/>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3C3939"/>
                </a:solidFill>
                <a:latin typeface="Raleway" pitchFamily="34" charset="0"/>
                <a:ea typeface="Raleway" pitchFamily="34" charset="-122"/>
                <a:cs typeface="Raleway" pitchFamily="34" charset="-120"/>
              </a:rPr>
              <a:t>2</a:t>
            </a:r>
            <a:endParaRPr lang="en-US" sz="2650" dirty="0"/>
          </a:p>
        </p:txBody>
      </p:sp>
      <p:sp>
        <p:nvSpPr>
          <p:cNvPr id="13" name="Text 10"/>
          <p:cNvSpPr/>
          <p:nvPr/>
        </p:nvSpPr>
        <p:spPr>
          <a:xfrm>
            <a:off x="2183011" y="337768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2019: Sudan</a:t>
            </a:r>
            <a:endParaRPr lang="en-US" sz="2200" dirty="0"/>
          </a:p>
        </p:txBody>
      </p:sp>
      <p:sp>
        <p:nvSpPr>
          <p:cNvPr id="14" name="Text 11"/>
          <p:cNvSpPr/>
          <p:nvPr/>
        </p:nvSpPr>
        <p:spPr>
          <a:xfrm>
            <a:off x="2183011" y="3868103"/>
            <a:ext cx="6167199"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Rig Inspection, Rig Auditing, &amp; Rig Acceptance Services for 2B OPPCO</a:t>
            </a:r>
            <a:endParaRPr lang="en-US" sz="1750" dirty="0"/>
          </a:p>
        </p:txBody>
      </p:sp>
      <p:sp>
        <p:nvSpPr>
          <p:cNvPr id="15" name="Shape 12"/>
          <p:cNvSpPr/>
          <p:nvPr/>
        </p:nvSpPr>
        <p:spPr>
          <a:xfrm>
            <a:off x="1273612" y="5287447"/>
            <a:ext cx="680442" cy="30480"/>
          </a:xfrm>
          <a:prstGeom prst="roundRect">
            <a:avLst>
              <a:gd name="adj" fmla="val 312558"/>
            </a:avLst>
          </a:prstGeom>
          <a:solidFill>
            <a:srgbClr val="C7C7D0"/>
          </a:solidFill>
          <a:ln/>
        </p:spPr>
        <p:txBody>
          <a:bodyPr/>
          <a:lstStyle/>
          <a:p>
            <a:endParaRPr lang="en-US"/>
          </a:p>
        </p:txBody>
      </p:sp>
      <p:sp>
        <p:nvSpPr>
          <p:cNvPr id="16" name="Shape 13"/>
          <p:cNvSpPr/>
          <p:nvPr/>
        </p:nvSpPr>
        <p:spPr>
          <a:xfrm>
            <a:off x="793790" y="5047536"/>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17" name="Text 14"/>
          <p:cNvSpPr/>
          <p:nvPr/>
        </p:nvSpPr>
        <p:spPr>
          <a:xfrm>
            <a:off x="878860" y="5090041"/>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3C3939"/>
                </a:solidFill>
                <a:latin typeface="Raleway" pitchFamily="34" charset="0"/>
                <a:ea typeface="Raleway" pitchFamily="34" charset="-122"/>
                <a:cs typeface="Raleway" pitchFamily="34" charset="-120"/>
              </a:rPr>
              <a:t>3</a:t>
            </a:r>
            <a:endParaRPr lang="en-US" sz="2650" dirty="0"/>
          </a:p>
        </p:txBody>
      </p:sp>
      <p:sp>
        <p:nvSpPr>
          <p:cNvPr id="18" name="Text 15"/>
          <p:cNvSpPr/>
          <p:nvPr/>
        </p:nvSpPr>
        <p:spPr>
          <a:xfrm>
            <a:off x="2183011" y="512540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2020: Ethiopia</a:t>
            </a:r>
            <a:endParaRPr lang="en-US" sz="2200" dirty="0"/>
          </a:p>
        </p:txBody>
      </p:sp>
      <p:sp>
        <p:nvSpPr>
          <p:cNvPr id="19" name="Text 16"/>
          <p:cNvSpPr/>
          <p:nvPr/>
        </p:nvSpPr>
        <p:spPr>
          <a:xfrm>
            <a:off x="2183011" y="5615821"/>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Rig Inspection Workshop (RIW) Training Campaign</a:t>
            </a:r>
            <a:endParaRPr lang="en-US" sz="1750" dirty="0"/>
          </a:p>
        </p:txBody>
      </p:sp>
      <p:sp>
        <p:nvSpPr>
          <p:cNvPr id="20" name="Shape 17"/>
          <p:cNvSpPr/>
          <p:nvPr/>
        </p:nvSpPr>
        <p:spPr>
          <a:xfrm>
            <a:off x="1273612" y="6672263"/>
            <a:ext cx="680442" cy="30480"/>
          </a:xfrm>
          <a:prstGeom prst="roundRect">
            <a:avLst>
              <a:gd name="adj" fmla="val 312558"/>
            </a:avLst>
          </a:prstGeom>
          <a:solidFill>
            <a:srgbClr val="C7C7D0"/>
          </a:solidFill>
          <a:ln/>
        </p:spPr>
        <p:txBody>
          <a:bodyPr/>
          <a:lstStyle/>
          <a:p>
            <a:endParaRPr lang="en-US"/>
          </a:p>
        </p:txBody>
      </p:sp>
      <p:sp>
        <p:nvSpPr>
          <p:cNvPr id="21" name="Shape 18"/>
          <p:cNvSpPr/>
          <p:nvPr/>
        </p:nvSpPr>
        <p:spPr>
          <a:xfrm>
            <a:off x="793790" y="6432352"/>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22" name="Text 19"/>
          <p:cNvSpPr/>
          <p:nvPr/>
        </p:nvSpPr>
        <p:spPr>
          <a:xfrm>
            <a:off x="878860" y="6474857"/>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3C3939"/>
                </a:solidFill>
                <a:latin typeface="Raleway" pitchFamily="34" charset="0"/>
                <a:ea typeface="Raleway" pitchFamily="34" charset="-122"/>
                <a:cs typeface="Raleway" pitchFamily="34" charset="-120"/>
              </a:rPr>
              <a:t>4</a:t>
            </a:r>
            <a:endParaRPr lang="en-US" sz="2650" dirty="0"/>
          </a:p>
        </p:txBody>
      </p:sp>
      <p:sp>
        <p:nvSpPr>
          <p:cNvPr id="23" name="Text 20"/>
          <p:cNvSpPr/>
          <p:nvPr/>
        </p:nvSpPr>
        <p:spPr>
          <a:xfrm>
            <a:off x="2183011" y="6510218"/>
            <a:ext cx="4387691"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2021-2024: Western Desert, Egypt</a:t>
            </a:r>
            <a:endParaRPr lang="en-US" sz="2200" dirty="0"/>
          </a:p>
        </p:txBody>
      </p:sp>
      <p:sp>
        <p:nvSpPr>
          <p:cNvPr id="24" name="Text 21"/>
          <p:cNvSpPr/>
          <p:nvPr/>
        </p:nvSpPr>
        <p:spPr>
          <a:xfrm>
            <a:off x="2183011" y="7000637"/>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Rig Inspection, Auditing, &amp; Acceptance Contract</a:t>
            </a:r>
            <a:endParaRPr lang="en-US" sz="1750" dirty="0"/>
          </a:p>
        </p:txBody>
      </p:sp>
      <p:pic>
        <p:nvPicPr>
          <p:cNvPr id="26" name="Picture 25" descr="A logo with a gear and fire&#10;&#10;AI-generated content may be incorrect.">
            <a:extLst>
              <a:ext uri="{FF2B5EF4-FFF2-40B4-BE49-F238E27FC236}">
                <a16:creationId xmlns:a16="http://schemas.microsoft.com/office/drawing/2014/main" id="{5C30DAF8-EDD7-7CFA-A1A3-0DE66F128DD9}"/>
              </a:ext>
            </a:extLst>
          </p:cNvPr>
          <p:cNvPicPr>
            <a:picLocks noChangeAspect="1"/>
          </p:cNvPicPr>
          <p:nvPr/>
        </p:nvPicPr>
        <p:blipFill>
          <a:blip r:embed="rId4"/>
          <a:srcRect l="20021" t="32989" r="9242" b="32653"/>
          <a:stretch>
            <a:fillRect/>
          </a:stretch>
        </p:blipFill>
        <p:spPr>
          <a:xfrm>
            <a:off x="6946232" y="7147579"/>
            <a:ext cx="2133600" cy="103631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66061"/>
            <a:ext cx="7279481"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Recent Projects (2022-2024)</a:t>
            </a:r>
            <a:endParaRPr lang="en-US" sz="4450" dirty="0"/>
          </a:p>
        </p:txBody>
      </p:sp>
      <p:sp>
        <p:nvSpPr>
          <p:cNvPr id="4" name="Shape 1"/>
          <p:cNvSpPr/>
          <p:nvPr/>
        </p:nvSpPr>
        <p:spPr>
          <a:xfrm>
            <a:off x="1048941" y="1915001"/>
            <a:ext cx="30480" cy="5448538"/>
          </a:xfrm>
          <a:prstGeom prst="roundRect">
            <a:avLst>
              <a:gd name="adj" fmla="val 312558"/>
            </a:avLst>
          </a:prstGeom>
          <a:solidFill>
            <a:srgbClr val="C7C7D0"/>
          </a:solidFill>
          <a:ln/>
        </p:spPr>
        <p:txBody>
          <a:bodyPr/>
          <a:lstStyle/>
          <a:p>
            <a:endParaRPr lang="en-US"/>
          </a:p>
        </p:txBody>
      </p:sp>
      <p:sp>
        <p:nvSpPr>
          <p:cNvPr id="5" name="Shape 2"/>
          <p:cNvSpPr/>
          <p:nvPr/>
        </p:nvSpPr>
        <p:spPr>
          <a:xfrm>
            <a:off x="1273612" y="2154912"/>
            <a:ext cx="680442" cy="30480"/>
          </a:xfrm>
          <a:prstGeom prst="roundRect">
            <a:avLst>
              <a:gd name="adj" fmla="val 312558"/>
            </a:avLst>
          </a:prstGeom>
          <a:solidFill>
            <a:srgbClr val="C7C7D0"/>
          </a:solidFill>
          <a:ln/>
        </p:spPr>
        <p:txBody>
          <a:bodyPr/>
          <a:lstStyle/>
          <a:p>
            <a:endParaRPr lang="en-US"/>
          </a:p>
        </p:txBody>
      </p:sp>
      <p:sp>
        <p:nvSpPr>
          <p:cNvPr id="6" name="Shape 3"/>
          <p:cNvSpPr/>
          <p:nvPr/>
        </p:nvSpPr>
        <p:spPr>
          <a:xfrm>
            <a:off x="793790" y="1915001"/>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7" name="Text 4"/>
          <p:cNvSpPr/>
          <p:nvPr/>
        </p:nvSpPr>
        <p:spPr>
          <a:xfrm>
            <a:off x="878860" y="1957507"/>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3C3939"/>
                </a:solidFill>
                <a:latin typeface="Raleway" pitchFamily="34" charset="0"/>
                <a:ea typeface="Raleway" pitchFamily="34" charset="-122"/>
                <a:cs typeface="Raleway" pitchFamily="34" charset="-120"/>
              </a:rPr>
              <a:t>1</a:t>
            </a:r>
            <a:endParaRPr lang="en-US" sz="2650" dirty="0"/>
          </a:p>
        </p:txBody>
      </p:sp>
      <p:sp>
        <p:nvSpPr>
          <p:cNvPr id="8" name="Text 5"/>
          <p:cNvSpPr/>
          <p:nvPr/>
        </p:nvSpPr>
        <p:spPr>
          <a:xfrm>
            <a:off x="2183011" y="1992868"/>
            <a:ext cx="3180278"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2022: Juba, South Sudan</a:t>
            </a:r>
            <a:endParaRPr lang="en-US" sz="2200" dirty="0"/>
          </a:p>
        </p:txBody>
      </p:sp>
      <p:sp>
        <p:nvSpPr>
          <p:cNvPr id="9" name="Text 6"/>
          <p:cNvSpPr/>
          <p:nvPr/>
        </p:nvSpPr>
        <p:spPr>
          <a:xfrm>
            <a:off x="2183011" y="2483287"/>
            <a:ext cx="6167199"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Sub-Contractor Rig Inspection, Rig Auditing, &amp; Rig Acceptance Services</a:t>
            </a:r>
            <a:endParaRPr lang="en-US" sz="1750" dirty="0"/>
          </a:p>
        </p:txBody>
      </p:sp>
      <p:sp>
        <p:nvSpPr>
          <p:cNvPr id="10" name="Shape 7"/>
          <p:cNvSpPr/>
          <p:nvPr/>
        </p:nvSpPr>
        <p:spPr>
          <a:xfrm>
            <a:off x="1273612" y="3902631"/>
            <a:ext cx="680442" cy="30480"/>
          </a:xfrm>
          <a:prstGeom prst="roundRect">
            <a:avLst>
              <a:gd name="adj" fmla="val 312558"/>
            </a:avLst>
          </a:prstGeom>
          <a:solidFill>
            <a:srgbClr val="C7C7D0"/>
          </a:solidFill>
          <a:ln/>
        </p:spPr>
        <p:txBody>
          <a:bodyPr/>
          <a:lstStyle/>
          <a:p>
            <a:endParaRPr lang="en-US"/>
          </a:p>
        </p:txBody>
      </p:sp>
      <p:sp>
        <p:nvSpPr>
          <p:cNvPr id="11" name="Shape 8"/>
          <p:cNvSpPr/>
          <p:nvPr/>
        </p:nvSpPr>
        <p:spPr>
          <a:xfrm>
            <a:off x="793790" y="3662720"/>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12" name="Text 9"/>
          <p:cNvSpPr/>
          <p:nvPr/>
        </p:nvSpPr>
        <p:spPr>
          <a:xfrm>
            <a:off x="878860" y="3705225"/>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3C3939"/>
                </a:solidFill>
                <a:latin typeface="Raleway" pitchFamily="34" charset="0"/>
                <a:ea typeface="Raleway" pitchFamily="34" charset="-122"/>
                <a:cs typeface="Raleway" pitchFamily="34" charset="-120"/>
              </a:rPr>
              <a:t>2</a:t>
            </a:r>
            <a:endParaRPr lang="en-US" sz="2650" dirty="0"/>
          </a:p>
        </p:txBody>
      </p:sp>
      <p:sp>
        <p:nvSpPr>
          <p:cNvPr id="13" name="Text 10"/>
          <p:cNvSpPr/>
          <p:nvPr/>
        </p:nvSpPr>
        <p:spPr>
          <a:xfrm>
            <a:off x="2183011" y="3740587"/>
            <a:ext cx="3675340"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2022: Western Desert, Egypt</a:t>
            </a:r>
            <a:endParaRPr lang="en-US" sz="2200" dirty="0"/>
          </a:p>
        </p:txBody>
      </p:sp>
      <p:sp>
        <p:nvSpPr>
          <p:cNvPr id="14" name="Text 11"/>
          <p:cNvSpPr/>
          <p:nvPr/>
        </p:nvSpPr>
        <p:spPr>
          <a:xfrm>
            <a:off x="2183011" y="4231005"/>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TBG EUE Thread Protectors</a:t>
            </a:r>
            <a:endParaRPr lang="en-US" sz="1750" dirty="0"/>
          </a:p>
        </p:txBody>
      </p:sp>
      <p:sp>
        <p:nvSpPr>
          <p:cNvPr id="15" name="Shape 12"/>
          <p:cNvSpPr/>
          <p:nvPr/>
        </p:nvSpPr>
        <p:spPr>
          <a:xfrm>
            <a:off x="1273612" y="5287447"/>
            <a:ext cx="680442" cy="30480"/>
          </a:xfrm>
          <a:prstGeom prst="roundRect">
            <a:avLst>
              <a:gd name="adj" fmla="val 312558"/>
            </a:avLst>
          </a:prstGeom>
          <a:solidFill>
            <a:srgbClr val="C7C7D0"/>
          </a:solidFill>
          <a:ln/>
        </p:spPr>
        <p:txBody>
          <a:bodyPr/>
          <a:lstStyle/>
          <a:p>
            <a:endParaRPr lang="en-US"/>
          </a:p>
        </p:txBody>
      </p:sp>
      <p:sp>
        <p:nvSpPr>
          <p:cNvPr id="16" name="Shape 13"/>
          <p:cNvSpPr/>
          <p:nvPr/>
        </p:nvSpPr>
        <p:spPr>
          <a:xfrm>
            <a:off x="793790" y="5047536"/>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17" name="Text 14"/>
          <p:cNvSpPr/>
          <p:nvPr/>
        </p:nvSpPr>
        <p:spPr>
          <a:xfrm>
            <a:off x="878860" y="5090041"/>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3C3939"/>
                </a:solidFill>
                <a:latin typeface="Raleway" pitchFamily="34" charset="0"/>
                <a:ea typeface="Raleway" pitchFamily="34" charset="-122"/>
                <a:cs typeface="Raleway" pitchFamily="34" charset="-120"/>
              </a:rPr>
              <a:t>3</a:t>
            </a:r>
            <a:endParaRPr lang="en-US" sz="2650" dirty="0"/>
          </a:p>
        </p:txBody>
      </p:sp>
      <p:sp>
        <p:nvSpPr>
          <p:cNvPr id="18" name="Text 15"/>
          <p:cNvSpPr/>
          <p:nvPr/>
        </p:nvSpPr>
        <p:spPr>
          <a:xfrm>
            <a:off x="2183011" y="5125403"/>
            <a:ext cx="5651540"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2023: DASCO for Petroleum Services, Egypt</a:t>
            </a:r>
            <a:endParaRPr lang="en-US" sz="2200" dirty="0"/>
          </a:p>
        </p:txBody>
      </p:sp>
      <p:sp>
        <p:nvSpPr>
          <p:cNvPr id="19" name="Text 16"/>
          <p:cNvSpPr/>
          <p:nvPr/>
        </p:nvSpPr>
        <p:spPr>
          <a:xfrm>
            <a:off x="2183011" y="5615821"/>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Ex Survey, Dropped Object Survey, &amp; RIW Training</a:t>
            </a:r>
            <a:endParaRPr lang="en-US" sz="1750" dirty="0"/>
          </a:p>
        </p:txBody>
      </p:sp>
      <p:sp>
        <p:nvSpPr>
          <p:cNvPr id="20" name="Shape 17"/>
          <p:cNvSpPr/>
          <p:nvPr/>
        </p:nvSpPr>
        <p:spPr>
          <a:xfrm>
            <a:off x="1273612" y="6672263"/>
            <a:ext cx="680442" cy="30480"/>
          </a:xfrm>
          <a:prstGeom prst="roundRect">
            <a:avLst>
              <a:gd name="adj" fmla="val 312558"/>
            </a:avLst>
          </a:prstGeom>
          <a:solidFill>
            <a:srgbClr val="C7C7D0"/>
          </a:solidFill>
          <a:ln/>
        </p:spPr>
        <p:txBody>
          <a:bodyPr/>
          <a:lstStyle/>
          <a:p>
            <a:endParaRPr lang="en-US"/>
          </a:p>
        </p:txBody>
      </p:sp>
      <p:sp>
        <p:nvSpPr>
          <p:cNvPr id="21" name="Shape 18"/>
          <p:cNvSpPr/>
          <p:nvPr/>
        </p:nvSpPr>
        <p:spPr>
          <a:xfrm>
            <a:off x="793790" y="6432352"/>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22" name="Text 19"/>
          <p:cNvSpPr/>
          <p:nvPr/>
        </p:nvSpPr>
        <p:spPr>
          <a:xfrm>
            <a:off x="878860" y="6474857"/>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3C3939"/>
                </a:solidFill>
                <a:latin typeface="Raleway" pitchFamily="34" charset="0"/>
                <a:ea typeface="Raleway" pitchFamily="34" charset="-122"/>
                <a:cs typeface="Raleway" pitchFamily="34" charset="-120"/>
              </a:rPr>
              <a:t>4</a:t>
            </a:r>
            <a:endParaRPr lang="en-US" sz="2650" dirty="0"/>
          </a:p>
        </p:txBody>
      </p:sp>
      <p:sp>
        <p:nvSpPr>
          <p:cNvPr id="23" name="Text 20"/>
          <p:cNvSpPr/>
          <p:nvPr/>
        </p:nvSpPr>
        <p:spPr>
          <a:xfrm>
            <a:off x="2183011" y="6510218"/>
            <a:ext cx="5654993"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2024: DASCO for Petroleum Services, Egypt</a:t>
            </a:r>
            <a:endParaRPr lang="en-US" sz="2200" dirty="0"/>
          </a:p>
        </p:txBody>
      </p:sp>
      <p:sp>
        <p:nvSpPr>
          <p:cNvPr id="24" name="Text 21"/>
          <p:cNvSpPr/>
          <p:nvPr/>
        </p:nvSpPr>
        <p:spPr>
          <a:xfrm>
            <a:off x="2183011" y="7000637"/>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Ex Survey Campaign</a:t>
            </a:r>
            <a:endParaRPr lang="en-US" sz="1750" dirty="0"/>
          </a:p>
        </p:txBody>
      </p:sp>
      <p:pic>
        <p:nvPicPr>
          <p:cNvPr id="26" name="Picture 25" descr="A logo with a gear and fire&#10;&#10;AI-generated content may be incorrect.">
            <a:extLst>
              <a:ext uri="{FF2B5EF4-FFF2-40B4-BE49-F238E27FC236}">
                <a16:creationId xmlns:a16="http://schemas.microsoft.com/office/drawing/2014/main" id="{CCC5DC45-5589-8BA9-2998-D2CE08D40268}"/>
              </a:ext>
            </a:extLst>
          </p:cNvPr>
          <p:cNvPicPr>
            <a:picLocks noChangeAspect="1"/>
          </p:cNvPicPr>
          <p:nvPr/>
        </p:nvPicPr>
        <p:blipFill>
          <a:blip r:embed="rId4"/>
          <a:srcRect l="20021" t="32989" r="9242" b="32653"/>
          <a:stretch>
            <a:fillRect/>
          </a:stretch>
        </p:blipFill>
        <p:spPr>
          <a:xfrm>
            <a:off x="5983705" y="7045369"/>
            <a:ext cx="2277979" cy="110644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2075021"/>
            <a:ext cx="7122438" cy="708779"/>
          </a:xfrm>
          <a:prstGeom prst="rect">
            <a:avLst/>
          </a:prstGeom>
          <a:noFill/>
          <a:ln/>
        </p:spPr>
        <p:txBody>
          <a:bodyPr wrap="none" lIns="0" tIns="0" rIns="0" bIns="0" rtlCol="0" anchor="t"/>
          <a:lstStyle/>
          <a:p>
            <a:pPr marL="0" indent="0" algn="l">
              <a:lnSpc>
                <a:spcPts val="5550"/>
              </a:lnSpc>
              <a:buNone/>
            </a:pPr>
            <a:r>
              <a:rPr lang="en-US" sz="4450" dirty="0" err="1">
                <a:solidFill>
                  <a:srgbClr val="1B1B27"/>
                </a:solidFill>
                <a:latin typeface="Raleway" pitchFamily="34" charset="0"/>
                <a:ea typeface="Raleway" pitchFamily="34" charset="-122"/>
                <a:cs typeface="Raleway" pitchFamily="34" charset="-120"/>
              </a:rPr>
              <a:t>RigZone</a:t>
            </a:r>
            <a:r>
              <a:rPr lang="en-US" sz="4450" dirty="0">
                <a:solidFill>
                  <a:srgbClr val="1B1B27"/>
                </a:solidFill>
                <a:latin typeface="Raleway" pitchFamily="34" charset="0"/>
                <a:ea typeface="Raleway" pitchFamily="34" charset="-122"/>
                <a:cs typeface="Raleway" pitchFamily="34" charset="-120"/>
              </a:rPr>
              <a:t> Overseas Regional Expansion</a:t>
            </a:r>
            <a:endParaRPr lang="en-US" sz="4450" dirty="0"/>
          </a:p>
        </p:txBody>
      </p:sp>
      <p:sp>
        <p:nvSpPr>
          <p:cNvPr id="3" name="Text 1"/>
          <p:cNvSpPr/>
          <p:nvPr/>
        </p:nvSpPr>
        <p:spPr>
          <a:xfrm>
            <a:off x="793790" y="335077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Oman</a:t>
            </a:r>
            <a:endParaRPr lang="en-US" sz="2200" dirty="0"/>
          </a:p>
        </p:txBody>
      </p:sp>
      <p:sp>
        <p:nvSpPr>
          <p:cNvPr id="4" name="Text 2"/>
          <p:cNvSpPr/>
          <p:nvPr/>
        </p:nvSpPr>
        <p:spPr>
          <a:xfrm>
            <a:off x="793790" y="3931920"/>
            <a:ext cx="3978116"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Partner: HEAVY EQUIPMENT MAINTENANCE AND TRADING LLC (HEMT)</a:t>
            </a:r>
            <a:endParaRPr lang="en-US" sz="1750" dirty="0"/>
          </a:p>
        </p:txBody>
      </p:sp>
      <p:sp>
        <p:nvSpPr>
          <p:cNvPr id="5" name="Text 3"/>
          <p:cNvSpPr/>
          <p:nvPr/>
        </p:nvSpPr>
        <p:spPr>
          <a:xfrm>
            <a:off x="793790" y="5224701"/>
            <a:ext cx="3978116"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Scope: All </a:t>
            </a:r>
            <a:r>
              <a:rPr lang="en-US" sz="1750" dirty="0" err="1">
                <a:solidFill>
                  <a:srgbClr val="3C3939"/>
                </a:solidFill>
                <a:latin typeface="Roboto" pitchFamily="34" charset="0"/>
                <a:ea typeface="Roboto" pitchFamily="34" charset="-122"/>
                <a:cs typeface="Roboto" pitchFamily="34" charset="-120"/>
              </a:rPr>
              <a:t>RigZone</a:t>
            </a:r>
            <a:r>
              <a:rPr lang="en-US" sz="1750" dirty="0">
                <a:solidFill>
                  <a:srgbClr val="3C3939"/>
                </a:solidFill>
                <a:latin typeface="Roboto" pitchFamily="34" charset="0"/>
                <a:ea typeface="Roboto" pitchFamily="34" charset="-122"/>
                <a:cs typeface="Roboto" pitchFamily="34" charset="-120"/>
              </a:rPr>
              <a:t> Overseas Offered Services</a:t>
            </a:r>
            <a:endParaRPr lang="en-US" sz="1750" dirty="0"/>
          </a:p>
        </p:txBody>
      </p:sp>
      <p:sp>
        <p:nvSpPr>
          <p:cNvPr id="6" name="Text 4"/>
          <p:cNvSpPr/>
          <p:nvPr/>
        </p:nvSpPr>
        <p:spPr>
          <a:xfrm>
            <a:off x="5332928" y="335077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Iraq &amp; UAE</a:t>
            </a:r>
            <a:endParaRPr lang="en-US" sz="2200" dirty="0"/>
          </a:p>
        </p:txBody>
      </p:sp>
      <p:sp>
        <p:nvSpPr>
          <p:cNvPr id="7" name="Text 5"/>
          <p:cNvSpPr/>
          <p:nvPr/>
        </p:nvSpPr>
        <p:spPr>
          <a:xfrm>
            <a:off x="5332928" y="3931920"/>
            <a:ext cx="3978116"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Partner: NAFTA Technology Development Co.</a:t>
            </a:r>
            <a:endParaRPr lang="en-US" sz="1750" dirty="0"/>
          </a:p>
        </p:txBody>
      </p:sp>
      <p:sp>
        <p:nvSpPr>
          <p:cNvPr id="8" name="Text 6"/>
          <p:cNvSpPr/>
          <p:nvPr/>
        </p:nvSpPr>
        <p:spPr>
          <a:xfrm>
            <a:off x="5332928" y="4861798"/>
            <a:ext cx="3978116"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Scope: All </a:t>
            </a:r>
            <a:r>
              <a:rPr lang="en-US" sz="1750" dirty="0" err="1">
                <a:solidFill>
                  <a:srgbClr val="3C3939"/>
                </a:solidFill>
                <a:latin typeface="Roboto" pitchFamily="34" charset="0"/>
                <a:ea typeface="Roboto" pitchFamily="34" charset="-122"/>
                <a:cs typeface="Roboto" pitchFamily="34" charset="-120"/>
              </a:rPr>
              <a:t>RigZone</a:t>
            </a:r>
            <a:r>
              <a:rPr lang="en-US" sz="1750" dirty="0">
                <a:solidFill>
                  <a:srgbClr val="3C3939"/>
                </a:solidFill>
                <a:latin typeface="Roboto" pitchFamily="34" charset="0"/>
                <a:ea typeface="Roboto" pitchFamily="34" charset="-122"/>
                <a:cs typeface="Roboto" pitchFamily="34" charset="-120"/>
              </a:rPr>
              <a:t> Overseas Offered Services, Training, and AZ well drilling data management</a:t>
            </a:r>
            <a:endParaRPr lang="en-US" sz="1750" dirty="0"/>
          </a:p>
        </p:txBody>
      </p:sp>
      <p:sp>
        <p:nvSpPr>
          <p:cNvPr id="9" name="Text 7"/>
          <p:cNvSpPr/>
          <p:nvPr/>
        </p:nvSpPr>
        <p:spPr>
          <a:xfrm>
            <a:off x="9872067" y="335077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Libya</a:t>
            </a:r>
            <a:endParaRPr lang="en-US" sz="2200" dirty="0"/>
          </a:p>
        </p:txBody>
      </p:sp>
      <p:sp>
        <p:nvSpPr>
          <p:cNvPr id="10" name="Text 8"/>
          <p:cNvSpPr/>
          <p:nvPr/>
        </p:nvSpPr>
        <p:spPr>
          <a:xfrm>
            <a:off x="9872067" y="3931920"/>
            <a:ext cx="3978116"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Partner: Geopetroleum for Oil &amp; Gas, Mining, and Environmental Services (GPPG)</a:t>
            </a:r>
            <a:endParaRPr lang="en-US" sz="1750" dirty="0"/>
          </a:p>
        </p:txBody>
      </p:sp>
      <p:sp>
        <p:nvSpPr>
          <p:cNvPr id="11" name="Text 9"/>
          <p:cNvSpPr/>
          <p:nvPr/>
        </p:nvSpPr>
        <p:spPr>
          <a:xfrm>
            <a:off x="9872067" y="5224701"/>
            <a:ext cx="3978116"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Scope: All </a:t>
            </a:r>
            <a:r>
              <a:rPr lang="en-US" sz="1750" dirty="0" err="1">
                <a:solidFill>
                  <a:srgbClr val="3C3939"/>
                </a:solidFill>
                <a:latin typeface="Roboto" pitchFamily="34" charset="0"/>
                <a:ea typeface="Roboto" pitchFamily="34" charset="-122"/>
                <a:cs typeface="Roboto" pitchFamily="34" charset="-120"/>
              </a:rPr>
              <a:t>RigZone</a:t>
            </a:r>
            <a:r>
              <a:rPr lang="en-US" sz="1750" dirty="0">
                <a:solidFill>
                  <a:srgbClr val="3C3939"/>
                </a:solidFill>
                <a:latin typeface="Roboto" pitchFamily="34" charset="0"/>
                <a:ea typeface="Roboto" pitchFamily="34" charset="-122"/>
                <a:cs typeface="Roboto" pitchFamily="34" charset="-120"/>
              </a:rPr>
              <a:t> Overseas Offered Services</a:t>
            </a:r>
            <a:endParaRPr lang="en-US" sz="1750" dirty="0"/>
          </a:p>
        </p:txBody>
      </p:sp>
      <p:pic>
        <p:nvPicPr>
          <p:cNvPr id="13" name="Picture 12" descr="A logo with a gear and fire&#10;&#10;AI-generated content may be incorrect.">
            <a:extLst>
              <a:ext uri="{FF2B5EF4-FFF2-40B4-BE49-F238E27FC236}">
                <a16:creationId xmlns:a16="http://schemas.microsoft.com/office/drawing/2014/main" id="{599C57BA-96E7-DFAA-EB7F-25FAB8AF5173}"/>
              </a:ext>
            </a:extLst>
          </p:cNvPr>
          <p:cNvPicPr>
            <a:picLocks noChangeAspect="1"/>
          </p:cNvPicPr>
          <p:nvPr/>
        </p:nvPicPr>
        <p:blipFill>
          <a:blip r:embed="rId3"/>
          <a:srcRect l="20021" t="32989" r="9242" b="32653"/>
          <a:stretch>
            <a:fillRect/>
          </a:stretch>
        </p:blipFill>
        <p:spPr>
          <a:xfrm>
            <a:off x="5983705" y="7045369"/>
            <a:ext cx="2277979" cy="110644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15923"/>
            <a:ext cx="7556421" cy="1417558"/>
          </a:xfrm>
          <a:prstGeom prst="rect">
            <a:avLst/>
          </a:prstGeom>
          <a:noFill/>
          <a:ln/>
        </p:spPr>
        <p:txBody>
          <a:bodyPr wrap="square" lIns="0" tIns="0" rIns="0" bIns="0" rtlCol="0" anchor="t"/>
          <a:lstStyle/>
          <a:p>
            <a:pPr marL="0" indent="0" algn="l">
              <a:lnSpc>
                <a:spcPts val="5550"/>
              </a:lnSpc>
              <a:buNone/>
            </a:pPr>
            <a:r>
              <a:rPr lang="en-US" sz="4000" b="1" dirty="0" err="1">
                <a:solidFill>
                  <a:srgbClr val="1B1B27"/>
                </a:solidFill>
                <a:latin typeface="Raleway" pitchFamily="34" charset="0"/>
                <a:ea typeface="Raleway" pitchFamily="34" charset="-122"/>
                <a:cs typeface="Raleway" pitchFamily="34" charset="-120"/>
              </a:rPr>
              <a:t>RigZone</a:t>
            </a:r>
            <a:r>
              <a:rPr lang="en-US" sz="4000" b="1" dirty="0">
                <a:solidFill>
                  <a:srgbClr val="1B1B27"/>
                </a:solidFill>
                <a:latin typeface="Raleway" pitchFamily="34" charset="0"/>
                <a:ea typeface="Raleway" pitchFamily="34" charset="-122"/>
                <a:cs typeface="Raleway" pitchFamily="34" charset="-120"/>
              </a:rPr>
              <a:t> Overseas Achievements Over 6 Years</a:t>
            </a:r>
            <a:endParaRPr lang="en-US" sz="4000" b="1" dirty="0"/>
          </a:p>
        </p:txBody>
      </p:sp>
      <p:sp>
        <p:nvSpPr>
          <p:cNvPr id="4" name="Shape 1"/>
          <p:cNvSpPr/>
          <p:nvPr/>
        </p:nvSpPr>
        <p:spPr>
          <a:xfrm>
            <a:off x="793790" y="2473643"/>
            <a:ext cx="3664744" cy="2410897"/>
          </a:xfrm>
          <a:prstGeom prst="roundRect">
            <a:avLst>
              <a:gd name="adj" fmla="val 3952"/>
            </a:avLst>
          </a:prstGeom>
          <a:solidFill>
            <a:srgbClr val="E1E1EA"/>
          </a:solidFill>
          <a:ln w="7620">
            <a:solidFill>
              <a:srgbClr val="C7C7D0"/>
            </a:solidFill>
            <a:prstDash val="solid"/>
          </a:ln>
        </p:spPr>
        <p:txBody>
          <a:bodyPr/>
          <a:lstStyle/>
          <a:p>
            <a:endParaRPr lang="en-US"/>
          </a:p>
        </p:txBody>
      </p:sp>
      <p:sp>
        <p:nvSpPr>
          <p:cNvPr id="5" name="Text 2"/>
          <p:cNvSpPr/>
          <p:nvPr/>
        </p:nvSpPr>
        <p:spPr>
          <a:xfrm>
            <a:off x="1028224" y="270807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200+ Projects</a:t>
            </a:r>
            <a:endParaRPr lang="en-US" sz="2200" dirty="0"/>
          </a:p>
        </p:txBody>
      </p:sp>
      <p:sp>
        <p:nvSpPr>
          <p:cNvPr id="6" name="Text 3"/>
          <p:cNvSpPr/>
          <p:nvPr/>
        </p:nvSpPr>
        <p:spPr>
          <a:xfrm>
            <a:off x="1028224" y="3198495"/>
            <a:ext cx="3195876" cy="1451610"/>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Completed across various service types, including rig inspections, maintenance, and emergency repairs.</a:t>
            </a:r>
            <a:endParaRPr lang="en-US" sz="1750" dirty="0"/>
          </a:p>
        </p:txBody>
      </p:sp>
      <p:sp>
        <p:nvSpPr>
          <p:cNvPr id="7" name="Shape 4"/>
          <p:cNvSpPr/>
          <p:nvPr/>
        </p:nvSpPr>
        <p:spPr>
          <a:xfrm>
            <a:off x="4685348" y="2473643"/>
            <a:ext cx="3664863" cy="2410897"/>
          </a:xfrm>
          <a:prstGeom prst="roundRect">
            <a:avLst>
              <a:gd name="adj" fmla="val 3952"/>
            </a:avLst>
          </a:prstGeom>
          <a:solidFill>
            <a:srgbClr val="E1E1EA"/>
          </a:solidFill>
          <a:ln w="7620">
            <a:solidFill>
              <a:srgbClr val="C7C7D0"/>
            </a:solidFill>
            <a:prstDash val="solid"/>
          </a:ln>
        </p:spPr>
        <p:txBody>
          <a:bodyPr/>
          <a:lstStyle/>
          <a:p>
            <a:endParaRPr lang="en-US"/>
          </a:p>
        </p:txBody>
      </p:sp>
      <p:sp>
        <p:nvSpPr>
          <p:cNvPr id="8" name="Text 5"/>
          <p:cNvSpPr/>
          <p:nvPr/>
        </p:nvSpPr>
        <p:spPr>
          <a:xfrm>
            <a:off x="4919782" y="270807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80% Client Retention</a:t>
            </a:r>
            <a:endParaRPr lang="en-US" sz="2200" dirty="0"/>
          </a:p>
        </p:txBody>
      </p:sp>
      <p:sp>
        <p:nvSpPr>
          <p:cNvPr id="9" name="Text 6"/>
          <p:cNvSpPr/>
          <p:nvPr/>
        </p:nvSpPr>
        <p:spPr>
          <a:xfrm>
            <a:off x="4919782" y="3198495"/>
            <a:ext cx="3195995"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Demonstrating trust in our expertise and services.</a:t>
            </a:r>
            <a:endParaRPr lang="en-US" sz="1750" dirty="0"/>
          </a:p>
        </p:txBody>
      </p:sp>
      <p:sp>
        <p:nvSpPr>
          <p:cNvPr id="10" name="Shape 7"/>
          <p:cNvSpPr/>
          <p:nvPr/>
        </p:nvSpPr>
        <p:spPr>
          <a:xfrm>
            <a:off x="793790" y="5111353"/>
            <a:ext cx="3664744" cy="2402324"/>
          </a:xfrm>
          <a:prstGeom prst="roundRect">
            <a:avLst>
              <a:gd name="adj" fmla="val 3966"/>
            </a:avLst>
          </a:prstGeom>
          <a:solidFill>
            <a:srgbClr val="E1E1EA"/>
          </a:solidFill>
          <a:ln w="7620">
            <a:solidFill>
              <a:srgbClr val="C7C7D0"/>
            </a:solidFill>
            <a:prstDash val="solid"/>
          </a:ln>
        </p:spPr>
        <p:txBody>
          <a:bodyPr/>
          <a:lstStyle/>
          <a:p>
            <a:endParaRPr lang="en-US"/>
          </a:p>
        </p:txBody>
      </p:sp>
      <p:sp>
        <p:nvSpPr>
          <p:cNvPr id="11" name="Text 8"/>
          <p:cNvSpPr/>
          <p:nvPr/>
        </p:nvSpPr>
        <p:spPr>
          <a:xfrm>
            <a:off x="1028224" y="5345787"/>
            <a:ext cx="3195876" cy="708660"/>
          </a:xfrm>
          <a:prstGeom prst="rect">
            <a:avLst/>
          </a:prstGeom>
          <a:noFill/>
          <a:ln/>
        </p:spPr>
        <p:txBody>
          <a:bodyPr wrap="squar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25% Downtime Reduction</a:t>
            </a:r>
            <a:endParaRPr lang="en-US" sz="2200" dirty="0"/>
          </a:p>
        </p:txBody>
      </p:sp>
      <p:sp>
        <p:nvSpPr>
          <p:cNvPr id="12" name="Text 9"/>
          <p:cNvSpPr/>
          <p:nvPr/>
        </p:nvSpPr>
        <p:spPr>
          <a:xfrm>
            <a:off x="1028224" y="6190536"/>
            <a:ext cx="3195876"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Average reduction in operational downtime across multiple clients.</a:t>
            </a:r>
            <a:endParaRPr lang="en-US" sz="1750" dirty="0"/>
          </a:p>
        </p:txBody>
      </p:sp>
      <p:sp>
        <p:nvSpPr>
          <p:cNvPr id="13" name="Shape 10"/>
          <p:cNvSpPr/>
          <p:nvPr/>
        </p:nvSpPr>
        <p:spPr>
          <a:xfrm>
            <a:off x="4685348" y="5111353"/>
            <a:ext cx="3664863" cy="2402324"/>
          </a:xfrm>
          <a:prstGeom prst="roundRect">
            <a:avLst>
              <a:gd name="adj" fmla="val 3966"/>
            </a:avLst>
          </a:prstGeom>
          <a:solidFill>
            <a:srgbClr val="E1E1EA"/>
          </a:solidFill>
          <a:ln w="7620">
            <a:solidFill>
              <a:srgbClr val="C7C7D0"/>
            </a:solidFill>
            <a:prstDash val="solid"/>
          </a:ln>
        </p:spPr>
        <p:txBody>
          <a:bodyPr/>
          <a:lstStyle/>
          <a:p>
            <a:endParaRPr lang="en-US"/>
          </a:p>
        </p:txBody>
      </p:sp>
      <p:sp>
        <p:nvSpPr>
          <p:cNvPr id="14" name="Text 11"/>
          <p:cNvSpPr/>
          <p:nvPr/>
        </p:nvSpPr>
        <p:spPr>
          <a:xfrm>
            <a:off x="4919782" y="534578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Zero Incidents</a:t>
            </a:r>
            <a:endParaRPr lang="en-US" sz="2200" dirty="0"/>
          </a:p>
        </p:txBody>
      </p:sp>
      <p:sp>
        <p:nvSpPr>
          <p:cNvPr id="15" name="Text 12"/>
          <p:cNvSpPr/>
          <p:nvPr/>
        </p:nvSpPr>
        <p:spPr>
          <a:xfrm>
            <a:off x="4919782" y="5836206"/>
            <a:ext cx="3195995"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Reported during inspections and repairs, improving safety standards.</a:t>
            </a:r>
            <a:endParaRPr lang="en-US" sz="1750" dirty="0"/>
          </a:p>
        </p:txBody>
      </p:sp>
      <p:pic>
        <p:nvPicPr>
          <p:cNvPr id="16" name="Picture 15" descr="A logo with a gear and fire&#10;&#10;AI-generated content may be incorrect.">
            <a:extLst>
              <a:ext uri="{FF2B5EF4-FFF2-40B4-BE49-F238E27FC236}">
                <a16:creationId xmlns:a16="http://schemas.microsoft.com/office/drawing/2014/main" id="{1C84B9B1-0A69-664D-E010-8F085902C8D2}"/>
              </a:ext>
            </a:extLst>
          </p:cNvPr>
          <p:cNvPicPr>
            <a:picLocks noChangeAspect="1"/>
          </p:cNvPicPr>
          <p:nvPr/>
        </p:nvPicPr>
        <p:blipFill>
          <a:blip r:embed="rId4"/>
          <a:srcRect l="20021" t="32989" r="9242" b="32653"/>
          <a:stretch>
            <a:fillRect/>
          </a:stretch>
        </p:blipFill>
        <p:spPr>
          <a:xfrm>
            <a:off x="6469126" y="198240"/>
            <a:ext cx="2277979" cy="110644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15200" y="0"/>
            <a:ext cx="7315200" cy="8229600"/>
          </a:xfrm>
          <a:prstGeom prst="rect">
            <a:avLst/>
          </a:prstGeom>
        </p:spPr>
      </p:pic>
      <p:pic>
        <p:nvPicPr>
          <p:cNvPr id="3" name="Image 1" descr="preencoded.png"/>
          <p:cNvPicPr>
            <a:picLocks noChangeAspect="1"/>
          </p:cNvPicPr>
          <p:nvPr/>
        </p:nvPicPr>
        <p:blipFill>
          <a:blip r:embed="rId4"/>
          <a:stretch>
            <a:fillRect/>
          </a:stretch>
        </p:blipFill>
        <p:spPr>
          <a:xfrm>
            <a:off x="7598688" y="1881307"/>
            <a:ext cx="6748105" cy="4466868"/>
          </a:xfrm>
          <a:prstGeom prst="rect">
            <a:avLst/>
          </a:prstGeom>
        </p:spPr>
      </p:pic>
      <p:sp>
        <p:nvSpPr>
          <p:cNvPr id="4" name="Text 0"/>
          <p:cNvSpPr/>
          <p:nvPr/>
        </p:nvSpPr>
        <p:spPr>
          <a:xfrm>
            <a:off x="793790" y="3045976"/>
            <a:ext cx="5670590" cy="708779"/>
          </a:xfrm>
          <a:prstGeom prst="rect">
            <a:avLst/>
          </a:prstGeom>
          <a:noFill/>
          <a:ln/>
        </p:spPr>
        <p:txBody>
          <a:bodyPr wrap="none" lIns="0" tIns="0" rIns="0" bIns="0" rtlCol="0" anchor="t"/>
          <a:lstStyle/>
          <a:p>
            <a:pPr marL="0" indent="0" algn="l">
              <a:lnSpc>
                <a:spcPts val="5550"/>
              </a:lnSpc>
              <a:buNone/>
            </a:pPr>
            <a:r>
              <a:rPr lang="en-US" sz="3200" b="1" dirty="0" err="1">
                <a:solidFill>
                  <a:srgbClr val="1B1B27"/>
                </a:solidFill>
                <a:latin typeface="Raleway" pitchFamily="34" charset="0"/>
                <a:ea typeface="Raleway" pitchFamily="34" charset="-122"/>
                <a:cs typeface="Raleway" pitchFamily="34" charset="-120"/>
              </a:rPr>
              <a:t>RigZone</a:t>
            </a:r>
            <a:r>
              <a:rPr lang="en-US" sz="3200" b="1" dirty="0">
                <a:solidFill>
                  <a:srgbClr val="1B1B27"/>
                </a:solidFill>
                <a:latin typeface="Raleway" pitchFamily="34" charset="0"/>
                <a:ea typeface="Raleway" pitchFamily="34" charset="-122"/>
                <a:cs typeface="Raleway" pitchFamily="34" charset="-120"/>
              </a:rPr>
              <a:t> Overseas Structure</a:t>
            </a:r>
            <a:endParaRPr lang="en-US" sz="3200" b="1" dirty="0"/>
          </a:p>
        </p:txBody>
      </p:sp>
      <p:sp>
        <p:nvSpPr>
          <p:cNvPr id="5" name="Text 1"/>
          <p:cNvSpPr/>
          <p:nvPr/>
        </p:nvSpPr>
        <p:spPr>
          <a:xfrm>
            <a:off x="793790" y="4094917"/>
            <a:ext cx="5727621"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Our organizational structure ensures efficient operations and clear lines of responsibility across all our service areas.</a:t>
            </a:r>
            <a:endParaRPr lang="en-US" sz="1750" dirty="0"/>
          </a:p>
        </p:txBody>
      </p:sp>
      <p:pic>
        <p:nvPicPr>
          <p:cNvPr id="7" name="Picture 6" descr="A logo with a gear and fire&#10;&#10;AI-generated content may be incorrect.">
            <a:extLst>
              <a:ext uri="{FF2B5EF4-FFF2-40B4-BE49-F238E27FC236}">
                <a16:creationId xmlns:a16="http://schemas.microsoft.com/office/drawing/2014/main" id="{E1F9942F-E8BD-B49E-E442-337BB67B736E}"/>
              </a:ext>
            </a:extLst>
          </p:cNvPr>
          <p:cNvPicPr>
            <a:picLocks noChangeAspect="1"/>
          </p:cNvPicPr>
          <p:nvPr/>
        </p:nvPicPr>
        <p:blipFill>
          <a:blip r:embed="rId5"/>
          <a:srcRect l="20021" t="32989" r="9242" b="32653"/>
          <a:stretch>
            <a:fillRect/>
          </a:stretch>
        </p:blipFill>
        <p:spPr>
          <a:xfrm>
            <a:off x="256674" y="307685"/>
            <a:ext cx="2277979" cy="110644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058704"/>
            <a:ext cx="7968377"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Types of Rigs and Applicability</a:t>
            </a:r>
            <a:endParaRPr lang="en-US" sz="4450" dirty="0"/>
          </a:p>
        </p:txBody>
      </p:sp>
      <p:pic>
        <p:nvPicPr>
          <p:cNvPr id="4" name="Image 1" descr="preencoded.png"/>
          <p:cNvPicPr>
            <a:picLocks noChangeAspect="1"/>
          </p:cNvPicPr>
          <p:nvPr/>
        </p:nvPicPr>
        <p:blipFill>
          <a:blip r:embed="rId4"/>
          <a:stretch>
            <a:fillRect/>
          </a:stretch>
        </p:blipFill>
        <p:spPr>
          <a:xfrm>
            <a:off x="793790" y="2107644"/>
            <a:ext cx="566976" cy="566976"/>
          </a:xfrm>
          <a:prstGeom prst="rect">
            <a:avLst/>
          </a:prstGeom>
        </p:spPr>
      </p:pic>
      <p:sp>
        <p:nvSpPr>
          <p:cNvPr id="5" name="Text 1"/>
          <p:cNvSpPr/>
          <p:nvPr/>
        </p:nvSpPr>
        <p:spPr>
          <a:xfrm>
            <a:off x="793790" y="295810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Onshore Rigs</a:t>
            </a:r>
            <a:endParaRPr lang="en-US" sz="2200" dirty="0"/>
          </a:p>
        </p:txBody>
      </p:sp>
      <p:sp>
        <p:nvSpPr>
          <p:cNvPr id="6" name="Text 2"/>
          <p:cNvSpPr/>
          <p:nvPr/>
        </p:nvSpPr>
        <p:spPr>
          <a:xfrm>
            <a:off x="793790" y="3448526"/>
            <a:ext cx="4550807"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Focus on structural stability, power systems, and mobility components.</a:t>
            </a:r>
            <a:endParaRPr lang="en-US" sz="1750" dirty="0"/>
          </a:p>
        </p:txBody>
      </p:sp>
      <p:pic>
        <p:nvPicPr>
          <p:cNvPr id="7" name="Image 2" descr="preencoded.png"/>
          <p:cNvPicPr>
            <a:picLocks noChangeAspect="1"/>
          </p:cNvPicPr>
          <p:nvPr/>
        </p:nvPicPr>
        <p:blipFill>
          <a:blip r:embed="rId5"/>
          <a:stretch>
            <a:fillRect/>
          </a:stretch>
        </p:blipFill>
        <p:spPr>
          <a:xfrm>
            <a:off x="5628084" y="2107644"/>
            <a:ext cx="566976" cy="566976"/>
          </a:xfrm>
          <a:prstGeom prst="rect">
            <a:avLst/>
          </a:prstGeom>
        </p:spPr>
      </p:pic>
      <p:sp>
        <p:nvSpPr>
          <p:cNvPr id="8" name="Text 3"/>
          <p:cNvSpPr/>
          <p:nvPr/>
        </p:nvSpPr>
        <p:spPr>
          <a:xfrm>
            <a:off x="5628084" y="295810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Offshore Rigs</a:t>
            </a:r>
            <a:endParaRPr lang="en-US" sz="2200" dirty="0"/>
          </a:p>
        </p:txBody>
      </p:sp>
      <p:sp>
        <p:nvSpPr>
          <p:cNvPr id="9" name="Text 4"/>
          <p:cNvSpPr/>
          <p:nvPr/>
        </p:nvSpPr>
        <p:spPr>
          <a:xfrm>
            <a:off x="5628084" y="3448526"/>
            <a:ext cx="4550926"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Emphasis on corrosion protection, stability in marine environments, and compliance with maritime regulations.</a:t>
            </a:r>
            <a:endParaRPr lang="en-US" sz="1750" dirty="0"/>
          </a:p>
        </p:txBody>
      </p:sp>
      <p:pic>
        <p:nvPicPr>
          <p:cNvPr id="10" name="Image 3" descr="preencoded.png"/>
          <p:cNvPicPr>
            <a:picLocks noChangeAspect="1"/>
          </p:cNvPicPr>
          <p:nvPr/>
        </p:nvPicPr>
        <p:blipFill>
          <a:blip r:embed="rId6"/>
          <a:stretch>
            <a:fillRect/>
          </a:stretch>
        </p:blipFill>
        <p:spPr>
          <a:xfrm>
            <a:off x="793790" y="5104209"/>
            <a:ext cx="566976" cy="566976"/>
          </a:xfrm>
          <a:prstGeom prst="rect">
            <a:avLst/>
          </a:prstGeom>
        </p:spPr>
      </p:pic>
      <p:sp>
        <p:nvSpPr>
          <p:cNvPr id="11" name="Text 5"/>
          <p:cNvSpPr/>
          <p:nvPr/>
        </p:nvSpPr>
        <p:spPr>
          <a:xfrm>
            <a:off x="793790" y="595467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Jack-Up Rigs</a:t>
            </a:r>
            <a:endParaRPr lang="en-US" sz="2200" dirty="0"/>
          </a:p>
        </p:txBody>
      </p:sp>
      <p:sp>
        <p:nvSpPr>
          <p:cNvPr id="12" name="Text 6"/>
          <p:cNvSpPr/>
          <p:nvPr/>
        </p:nvSpPr>
        <p:spPr>
          <a:xfrm>
            <a:off x="793790" y="6445091"/>
            <a:ext cx="4550807"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Inspections of legs, jacking systems, and hull integrity.</a:t>
            </a:r>
            <a:endParaRPr lang="en-US" sz="1750" dirty="0"/>
          </a:p>
        </p:txBody>
      </p:sp>
      <p:pic>
        <p:nvPicPr>
          <p:cNvPr id="13" name="Image 4" descr="preencoded.png"/>
          <p:cNvPicPr>
            <a:picLocks noChangeAspect="1"/>
          </p:cNvPicPr>
          <p:nvPr/>
        </p:nvPicPr>
        <p:blipFill>
          <a:blip r:embed="rId7"/>
          <a:stretch>
            <a:fillRect/>
          </a:stretch>
        </p:blipFill>
        <p:spPr>
          <a:xfrm>
            <a:off x="5628084" y="5104209"/>
            <a:ext cx="566976" cy="566976"/>
          </a:xfrm>
          <a:prstGeom prst="rect">
            <a:avLst/>
          </a:prstGeom>
        </p:spPr>
      </p:pic>
      <p:sp>
        <p:nvSpPr>
          <p:cNvPr id="14" name="Text 7"/>
          <p:cNvSpPr/>
          <p:nvPr/>
        </p:nvSpPr>
        <p:spPr>
          <a:xfrm>
            <a:off x="5628084" y="5954673"/>
            <a:ext cx="4473059"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Drill ships and Semi-Submersibles</a:t>
            </a:r>
            <a:endParaRPr lang="en-US" sz="2200" dirty="0"/>
          </a:p>
        </p:txBody>
      </p:sp>
      <p:sp>
        <p:nvSpPr>
          <p:cNvPr id="15" name="Text 8"/>
          <p:cNvSpPr/>
          <p:nvPr/>
        </p:nvSpPr>
        <p:spPr>
          <a:xfrm>
            <a:off x="5628084" y="6445091"/>
            <a:ext cx="4550926"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Evaluations of dynamic positioning systems, ballast tanks, and subsea equipment.</a:t>
            </a:r>
            <a:endParaRPr lang="en-US" sz="1750" dirty="0"/>
          </a:p>
        </p:txBody>
      </p:sp>
      <p:pic>
        <p:nvPicPr>
          <p:cNvPr id="17" name="Picture 16" descr="A logo with a gear and fire&#10;&#10;AI-generated content may be incorrect.">
            <a:extLst>
              <a:ext uri="{FF2B5EF4-FFF2-40B4-BE49-F238E27FC236}">
                <a16:creationId xmlns:a16="http://schemas.microsoft.com/office/drawing/2014/main" id="{6919886A-C1E0-D0B4-ADAF-8DFB9778A2BF}"/>
              </a:ext>
            </a:extLst>
          </p:cNvPr>
          <p:cNvPicPr>
            <a:picLocks noChangeAspect="1"/>
          </p:cNvPicPr>
          <p:nvPr/>
        </p:nvPicPr>
        <p:blipFill>
          <a:blip r:embed="rId8"/>
          <a:srcRect l="20021" t="32989" r="9242" b="32653"/>
          <a:stretch>
            <a:fillRect/>
          </a:stretch>
        </p:blipFill>
        <p:spPr>
          <a:xfrm>
            <a:off x="2953210" y="7123154"/>
            <a:ext cx="2277979" cy="110644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1516499"/>
            <a:ext cx="6805970"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Categorization of Findings</a:t>
            </a:r>
            <a:endParaRPr lang="en-US" sz="4450" dirty="0"/>
          </a:p>
        </p:txBody>
      </p:sp>
      <p:pic>
        <p:nvPicPr>
          <p:cNvPr id="3" name="Image 0" descr="preencoded.png"/>
          <p:cNvPicPr>
            <a:picLocks noChangeAspect="1"/>
          </p:cNvPicPr>
          <p:nvPr/>
        </p:nvPicPr>
        <p:blipFill>
          <a:blip r:embed="rId3"/>
          <a:stretch>
            <a:fillRect/>
          </a:stretch>
        </p:blipFill>
        <p:spPr>
          <a:xfrm>
            <a:off x="2978348" y="2678906"/>
            <a:ext cx="2152055" cy="1306949"/>
          </a:xfrm>
          <a:prstGeom prst="rect">
            <a:avLst/>
          </a:prstGeom>
        </p:spPr>
      </p:pic>
      <p:sp>
        <p:nvSpPr>
          <p:cNvPr id="4" name="Text 1"/>
          <p:cNvSpPr/>
          <p:nvPr/>
        </p:nvSpPr>
        <p:spPr>
          <a:xfrm>
            <a:off x="3894892" y="3294936"/>
            <a:ext cx="318968" cy="398621"/>
          </a:xfrm>
          <a:prstGeom prst="rect">
            <a:avLst/>
          </a:prstGeom>
          <a:noFill/>
          <a:ln/>
        </p:spPr>
        <p:txBody>
          <a:bodyPr wrap="none" lIns="0" tIns="0" rIns="0" bIns="0" rtlCol="0" anchor="t"/>
          <a:lstStyle/>
          <a:p>
            <a:pPr marL="0" indent="0" algn="ctr">
              <a:lnSpc>
                <a:spcPts val="4000"/>
              </a:lnSpc>
              <a:buNone/>
            </a:pPr>
            <a:r>
              <a:rPr lang="en-US" sz="2500" dirty="0">
                <a:solidFill>
                  <a:srgbClr val="3C3939"/>
                </a:solidFill>
                <a:latin typeface="Raleway" pitchFamily="34" charset="0"/>
                <a:ea typeface="Raleway" pitchFamily="34" charset="-122"/>
                <a:cs typeface="Raleway" pitchFamily="34" charset="-120"/>
              </a:rPr>
              <a:t>1</a:t>
            </a:r>
            <a:endParaRPr lang="en-US" sz="2500" dirty="0"/>
          </a:p>
        </p:txBody>
      </p:sp>
      <p:sp>
        <p:nvSpPr>
          <p:cNvPr id="5" name="Text 2"/>
          <p:cNvSpPr/>
          <p:nvPr/>
        </p:nvSpPr>
        <p:spPr>
          <a:xfrm>
            <a:off x="5357217" y="290572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Critical Issues</a:t>
            </a:r>
            <a:endParaRPr lang="en-US" sz="2200" dirty="0"/>
          </a:p>
        </p:txBody>
      </p:sp>
      <p:sp>
        <p:nvSpPr>
          <p:cNvPr id="6" name="Text 3"/>
          <p:cNvSpPr/>
          <p:nvPr/>
        </p:nvSpPr>
        <p:spPr>
          <a:xfrm>
            <a:off x="5357217" y="3396139"/>
            <a:ext cx="4976336"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Immediate risks to safety, integrity, or compliance</a:t>
            </a:r>
            <a:endParaRPr lang="en-US" sz="1750" dirty="0"/>
          </a:p>
        </p:txBody>
      </p:sp>
      <p:sp>
        <p:nvSpPr>
          <p:cNvPr id="7" name="Shape 4"/>
          <p:cNvSpPr/>
          <p:nvPr/>
        </p:nvSpPr>
        <p:spPr>
          <a:xfrm>
            <a:off x="5187077" y="3998952"/>
            <a:ext cx="8592860" cy="15240"/>
          </a:xfrm>
          <a:prstGeom prst="roundRect">
            <a:avLst>
              <a:gd name="adj" fmla="val 625116"/>
            </a:avLst>
          </a:prstGeom>
          <a:solidFill>
            <a:srgbClr val="C7C7D0"/>
          </a:solidFill>
          <a:ln/>
        </p:spPr>
        <p:txBody>
          <a:bodyPr/>
          <a:lstStyle/>
          <a:p>
            <a:endParaRPr lang="en-US"/>
          </a:p>
        </p:txBody>
      </p:sp>
      <p:pic>
        <p:nvPicPr>
          <p:cNvPr id="8" name="Image 1" descr="preencoded.png"/>
          <p:cNvPicPr>
            <a:picLocks noChangeAspect="1"/>
          </p:cNvPicPr>
          <p:nvPr/>
        </p:nvPicPr>
        <p:blipFill>
          <a:blip r:embed="rId4"/>
          <a:stretch>
            <a:fillRect/>
          </a:stretch>
        </p:blipFill>
        <p:spPr>
          <a:xfrm>
            <a:off x="1902381" y="4042529"/>
            <a:ext cx="4304109" cy="1306949"/>
          </a:xfrm>
          <a:prstGeom prst="rect">
            <a:avLst/>
          </a:prstGeom>
        </p:spPr>
      </p:pic>
      <p:sp>
        <p:nvSpPr>
          <p:cNvPr id="9" name="Text 5"/>
          <p:cNvSpPr/>
          <p:nvPr/>
        </p:nvSpPr>
        <p:spPr>
          <a:xfrm>
            <a:off x="3894892" y="4496633"/>
            <a:ext cx="318968" cy="398621"/>
          </a:xfrm>
          <a:prstGeom prst="rect">
            <a:avLst/>
          </a:prstGeom>
          <a:noFill/>
          <a:ln/>
        </p:spPr>
        <p:txBody>
          <a:bodyPr wrap="none" lIns="0" tIns="0" rIns="0" bIns="0" rtlCol="0" anchor="t"/>
          <a:lstStyle/>
          <a:p>
            <a:pPr marL="0" indent="0" algn="ctr">
              <a:lnSpc>
                <a:spcPts val="4000"/>
              </a:lnSpc>
              <a:buNone/>
            </a:pPr>
            <a:r>
              <a:rPr lang="en-US" sz="2500" dirty="0">
                <a:solidFill>
                  <a:srgbClr val="3C3939"/>
                </a:solidFill>
                <a:latin typeface="Raleway" pitchFamily="34" charset="0"/>
                <a:ea typeface="Raleway" pitchFamily="34" charset="-122"/>
                <a:cs typeface="Raleway" pitchFamily="34" charset="-120"/>
              </a:rPr>
              <a:t>2</a:t>
            </a:r>
            <a:endParaRPr lang="en-US" sz="2500" dirty="0"/>
          </a:p>
        </p:txBody>
      </p:sp>
      <p:sp>
        <p:nvSpPr>
          <p:cNvPr id="10" name="Text 6"/>
          <p:cNvSpPr/>
          <p:nvPr/>
        </p:nvSpPr>
        <p:spPr>
          <a:xfrm>
            <a:off x="6433304" y="426934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Major Issues</a:t>
            </a:r>
            <a:endParaRPr lang="en-US" sz="2200" dirty="0"/>
          </a:p>
        </p:txBody>
      </p:sp>
      <p:sp>
        <p:nvSpPr>
          <p:cNvPr id="11" name="Text 7"/>
          <p:cNvSpPr/>
          <p:nvPr/>
        </p:nvSpPr>
        <p:spPr>
          <a:xfrm>
            <a:off x="6433304" y="4759762"/>
            <a:ext cx="5289828"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Significant operational or safety risks if unaddressed</a:t>
            </a:r>
            <a:endParaRPr lang="en-US" sz="1750" dirty="0"/>
          </a:p>
        </p:txBody>
      </p:sp>
      <p:sp>
        <p:nvSpPr>
          <p:cNvPr id="12" name="Shape 8"/>
          <p:cNvSpPr/>
          <p:nvPr/>
        </p:nvSpPr>
        <p:spPr>
          <a:xfrm>
            <a:off x="6263164" y="5362575"/>
            <a:ext cx="7516773" cy="15240"/>
          </a:xfrm>
          <a:prstGeom prst="roundRect">
            <a:avLst>
              <a:gd name="adj" fmla="val 625116"/>
            </a:avLst>
          </a:prstGeom>
          <a:solidFill>
            <a:srgbClr val="C7C7D0"/>
          </a:solidFill>
          <a:ln/>
        </p:spPr>
        <p:txBody>
          <a:bodyPr/>
          <a:lstStyle/>
          <a:p>
            <a:endParaRPr lang="en-US"/>
          </a:p>
        </p:txBody>
      </p:sp>
      <p:pic>
        <p:nvPicPr>
          <p:cNvPr id="13" name="Image 2" descr="preencoded.png"/>
          <p:cNvPicPr>
            <a:picLocks noChangeAspect="1"/>
          </p:cNvPicPr>
          <p:nvPr/>
        </p:nvPicPr>
        <p:blipFill>
          <a:blip r:embed="rId5"/>
          <a:stretch>
            <a:fillRect/>
          </a:stretch>
        </p:blipFill>
        <p:spPr>
          <a:xfrm>
            <a:off x="826294" y="5406152"/>
            <a:ext cx="6456164" cy="1306949"/>
          </a:xfrm>
          <a:prstGeom prst="rect">
            <a:avLst/>
          </a:prstGeom>
        </p:spPr>
      </p:pic>
      <p:sp>
        <p:nvSpPr>
          <p:cNvPr id="14" name="Text 9"/>
          <p:cNvSpPr/>
          <p:nvPr/>
        </p:nvSpPr>
        <p:spPr>
          <a:xfrm>
            <a:off x="3894773" y="5860256"/>
            <a:ext cx="318968" cy="398621"/>
          </a:xfrm>
          <a:prstGeom prst="rect">
            <a:avLst/>
          </a:prstGeom>
          <a:noFill/>
          <a:ln/>
        </p:spPr>
        <p:txBody>
          <a:bodyPr wrap="none" lIns="0" tIns="0" rIns="0" bIns="0" rtlCol="0" anchor="t"/>
          <a:lstStyle/>
          <a:p>
            <a:pPr marL="0" indent="0" algn="ctr">
              <a:lnSpc>
                <a:spcPts val="4000"/>
              </a:lnSpc>
              <a:buNone/>
            </a:pPr>
            <a:r>
              <a:rPr lang="en-US" sz="2500" dirty="0">
                <a:solidFill>
                  <a:srgbClr val="3C3939"/>
                </a:solidFill>
                <a:latin typeface="Raleway" pitchFamily="34" charset="0"/>
                <a:ea typeface="Raleway" pitchFamily="34" charset="-122"/>
                <a:cs typeface="Raleway" pitchFamily="34" charset="-120"/>
              </a:rPr>
              <a:t>3</a:t>
            </a:r>
            <a:endParaRPr lang="en-US" sz="2500" dirty="0"/>
          </a:p>
        </p:txBody>
      </p:sp>
      <p:sp>
        <p:nvSpPr>
          <p:cNvPr id="15" name="Text 10"/>
          <p:cNvSpPr/>
          <p:nvPr/>
        </p:nvSpPr>
        <p:spPr>
          <a:xfrm>
            <a:off x="7509272" y="5632966"/>
            <a:ext cx="2768203"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Minor Issues</a:t>
            </a:r>
            <a:endParaRPr lang="en-US" sz="2200" dirty="0"/>
          </a:p>
        </p:txBody>
      </p:sp>
      <p:sp>
        <p:nvSpPr>
          <p:cNvPr id="16" name="Text 11"/>
          <p:cNvSpPr/>
          <p:nvPr/>
        </p:nvSpPr>
        <p:spPr>
          <a:xfrm>
            <a:off x="7509272" y="6123384"/>
            <a:ext cx="2768203"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Cosmetic or low-risk issues</a:t>
            </a:r>
            <a:endParaRPr lang="en-US" sz="1750" dirty="0"/>
          </a:p>
        </p:txBody>
      </p:sp>
      <p:pic>
        <p:nvPicPr>
          <p:cNvPr id="18" name="Picture 17" descr="A logo with a gear and fire&#10;&#10;AI-generated content may be incorrect.">
            <a:extLst>
              <a:ext uri="{FF2B5EF4-FFF2-40B4-BE49-F238E27FC236}">
                <a16:creationId xmlns:a16="http://schemas.microsoft.com/office/drawing/2014/main" id="{AF2C32FA-C670-481D-6087-9022C566D781}"/>
              </a:ext>
            </a:extLst>
          </p:cNvPr>
          <p:cNvPicPr>
            <a:picLocks noChangeAspect="1"/>
          </p:cNvPicPr>
          <p:nvPr/>
        </p:nvPicPr>
        <p:blipFill>
          <a:blip r:embed="rId6"/>
          <a:srcRect l="20021" t="32989" r="9242" b="32653"/>
          <a:stretch>
            <a:fillRect/>
          </a:stretch>
        </p:blipFill>
        <p:spPr>
          <a:xfrm>
            <a:off x="5983705" y="7045369"/>
            <a:ext cx="2277979" cy="110644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68561"/>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Reporting Systems</a:t>
            </a:r>
            <a:endParaRPr lang="en-US" sz="4450" dirty="0"/>
          </a:p>
        </p:txBody>
      </p:sp>
      <p:pic>
        <p:nvPicPr>
          <p:cNvPr id="4" name="Image 1" descr="preencoded.png"/>
          <p:cNvPicPr>
            <a:picLocks noChangeAspect="1"/>
          </p:cNvPicPr>
          <p:nvPr/>
        </p:nvPicPr>
        <p:blipFill>
          <a:blip r:embed="rId4"/>
          <a:stretch>
            <a:fillRect/>
          </a:stretch>
        </p:blipFill>
        <p:spPr>
          <a:xfrm>
            <a:off x="6280190" y="1917502"/>
            <a:ext cx="1134070" cy="1360884"/>
          </a:xfrm>
          <a:prstGeom prst="rect">
            <a:avLst/>
          </a:prstGeom>
        </p:spPr>
      </p:pic>
      <p:sp>
        <p:nvSpPr>
          <p:cNvPr id="5" name="Text 1"/>
          <p:cNvSpPr/>
          <p:nvPr/>
        </p:nvSpPr>
        <p:spPr>
          <a:xfrm>
            <a:off x="7641074" y="214431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Daily Reports</a:t>
            </a:r>
            <a:endParaRPr lang="en-US" sz="2200" dirty="0"/>
          </a:p>
        </p:txBody>
      </p:sp>
      <p:sp>
        <p:nvSpPr>
          <p:cNvPr id="6" name="Text 2"/>
          <p:cNvSpPr/>
          <p:nvPr/>
        </p:nvSpPr>
        <p:spPr>
          <a:xfrm>
            <a:off x="7641074" y="2634734"/>
            <a:ext cx="6195536"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Immediate findings and progress updates</a:t>
            </a:r>
            <a:endParaRPr lang="en-US" sz="1750" dirty="0"/>
          </a:p>
        </p:txBody>
      </p:sp>
      <p:pic>
        <p:nvPicPr>
          <p:cNvPr id="7" name="Image 2" descr="preencoded.png"/>
          <p:cNvPicPr>
            <a:picLocks noChangeAspect="1"/>
          </p:cNvPicPr>
          <p:nvPr/>
        </p:nvPicPr>
        <p:blipFill>
          <a:blip r:embed="rId5"/>
          <a:stretch>
            <a:fillRect/>
          </a:stretch>
        </p:blipFill>
        <p:spPr>
          <a:xfrm>
            <a:off x="6280190" y="3278386"/>
            <a:ext cx="1134070" cy="1360884"/>
          </a:xfrm>
          <a:prstGeom prst="rect">
            <a:avLst/>
          </a:prstGeom>
        </p:spPr>
      </p:pic>
      <p:sp>
        <p:nvSpPr>
          <p:cNvPr id="8" name="Text 3"/>
          <p:cNvSpPr/>
          <p:nvPr/>
        </p:nvSpPr>
        <p:spPr>
          <a:xfrm>
            <a:off x="7641074" y="350520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Action Tracker</a:t>
            </a:r>
            <a:endParaRPr lang="en-US" sz="2200" dirty="0"/>
          </a:p>
        </p:txBody>
      </p:sp>
      <p:sp>
        <p:nvSpPr>
          <p:cNvPr id="9" name="Text 4"/>
          <p:cNvSpPr/>
          <p:nvPr/>
        </p:nvSpPr>
        <p:spPr>
          <a:xfrm>
            <a:off x="7641074" y="3995618"/>
            <a:ext cx="6195536"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Excel sheet for tracking issue resolution</a:t>
            </a:r>
            <a:endParaRPr lang="en-US" sz="1750" dirty="0"/>
          </a:p>
        </p:txBody>
      </p:sp>
      <p:pic>
        <p:nvPicPr>
          <p:cNvPr id="10" name="Image 3" descr="preencoded.png"/>
          <p:cNvPicPr>
            <a:picLocks noChangeAspect="1"/>
          </p:cNvPicPr>
          <p:nvPr/>
        </p:nvPicPr>
        <p:blipFill>
          <a:blip r:embed="rId6"/>
          <a:stretch>
            <a:fillRect/>
          </a:stretch>
        </p:blipFill>
        <p:spPr>
          <a:xfrm>
            <a:off x="6280190" y="4639270"/>
            <a:ext cx="1134070" cy="1360884"/>
          </a:xfrm>
          <a:prstGeom prst="rect">
            <a:avLst/>
          </a:prstGeom>
        </p:spPr>
      </p:pic>
      <p:sp>
        <p:nvSpPr>
          <p:cNvPr id="11" name="Text 5"/>
          <p:cNvSpPr/>
          <p:nvPr/>
        </p:nvSpPr>
        <p:spPr>
          <a:xfrm>
            <a:off x="7641074" y="486608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HSE Report</a:t>
            </a:r>
            <a:endParaRPr lang="en-US" sz="2200" dirty="0"/>
          </a:p>
        </p:txBody>
      </p:sp>
      <p:sp>
        <p:nvSpPr>
          <p:cNvPr id="12" name="Text 6"/>
          <p:cNvSpPr/>
          <p:nvPr/>
        </p:nvSpPr>
        <p:spPr>
          <a:xfrm>
            <a:off x="7641074" y="5356503"/>
            <a:ext cx="6195536"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Safety observations and recommendations</a:t>
            </a:r>
            <a:endParaRPr lang="en-US" sz="1750" dirty="0"/>
          </a:p>
        </p:txBody>
      </p:sp>
      <p:pic>
        <p:nvPicPr>
          <p:cNvPr id="13" name="Image 4" descr="preencoded.png"/>
          <p:cNvPicPr>
            <a:picLocks noChangeAspect="1"/>
          </p:cNvPicPr>
          <p:nvPr/>
        </p:nvPicPr>
        <p:blipFill>
          <a:blip r:embed="rId7"/>
          <a:stretch>
            <a:fillRect/>
          </a:stretch>
        </p:blipFill>
        <p:spPr>
          <a:xfrm>
            <a:off x="6280190" y="6000155"/>
            <a:ext cx="1134070" cy="1360884"/>
          </a:xfrm>
          <a:prstGeom prst="rect">
            <a:avLst/>
          </a:prstGeom>
        </p:spPr>
      </p:pic>
      <p:sp>
        <p:nvSpPr>
          <p:cNvPr id="14" name="Text 7"/>
          <p:cNvSpPr/>
          <p:nvPr/>
        </p:nvSpPr>
        <p:spPr>
          <a:xfrm>
            <a:off x="7641074" y="622696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Final Report</a:t>
            </a:r>
            <a:endParaRPr lang="en-US" sz="2200" dirty="0"/>
          </a:p>
        </p:txBody>
      </p:sp>
      <p:sp>
        <p:nvSpPr>
          <p:cNvPr id="15" name="Text 8"/>
          <p:cNvSpPr/>
          <p:nvPr/>
        </p:nvSpPr>
        <p:spPr>
          <a:xfrm>
            <a:off x="7641074" y="6717387"/>
            <a:ext cx="6195536"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Comprehensive overview of inspection results</a:t>
            </a:r>
            <a:endParaRPr lang="en-US" sz="1750" dirty="0"/>
          </a:p>
        </p:txBody>
      </p:sp>
      <p:pic>
        <p:nvPicPr>
          <p:cNvPr id="17" name="Picture 16" descr="A logo with a gear and fire&#10;&#10;AI-generated content may be incorrect.">
            <a:extLst>
              <a:ext uri="{FF2B5EF4-FFF2-40B4-BE49-F238E27FC236}">
                <a16:creationId xmlns:a16="http://schemas.microsoft.com/office/drawing/2014/main" id="{784B0DB2-124D-91ED-2BA7-B46ABDB19AF9}"/>
              </a:ext>
            </a:extLst>
          </p:cNvPr>
          <p:cNvPicPr>
            <a:picLocks noChangeAspect="1"/>
          </p:cNvPicPr>
          <p:nvPr/>
        </p:nvPicPr>
        <p:blipFill>
          <a:blip r:embed="rId8"/>
          <a:srcRect l="20021" t="32989" r="9242" b="32653"/>
          <a:stretch>
            <a:fillRect/>
          </a:stretch>
        </p:blipFill>
        <p:spPr>
          <a:xfrm>
            <a:off x="11950780" y="201159"/>
            <a:ext cx="2277979" cy="110644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5622466" y="881550"/>
            <a:ext cx="6506647" cy="708779"/>
          </a:xfrm>
          <a:prstGeom prst="rect">
            <a:avLst/>
          </a:prstGeom>
          <a:noFill/>
          <a:ln/>
        </p:spPr>
        <p:txBody>
          <a:bodyPr wrap="none" lIns="0" tIns="0" rIns="0" bIns="0" rtlCol="0" anchor="t"/>
          <a:lstStyle/>
          <a:p>
            <a:pPr marL="0" indent="0" algn="l">
              <a:lnSpc>
                <a:spcPts val="5550"/>
              </a:lnSpc>
              <a:buNone/>
            </a:pPr>
            <a:r>
              <a:rPr lang="en-US" sz="4450" b="1" dirty="0">
                <a:solidFill>
                  <a:srgbClr val="1B1B27"/>
                </a:solidFill>
                <a:latin typeface="Raleway" pitchFamily="34" charset="0"/>
                <a:ea typeface="Raleway" pitchFamily="34" charset="-122"/>
                <a:cs typeface="Raleway" pitchFamily="34" charset="-120"/>
              </a:rPr>
              <a:t>Advanced Rig Inspection</a:t>
            </a:r>
            <a:endParaRPr lang="en-US" sz="4450" b="1" dirty="0"/>
          </a:p>
        </p:txBody>
      </p:sp>
      <p:sp>
        <p:nvSpPr>
          <p:cNvPr id="4" name="Text 1"/>
          <p:cNvSpPr/>
          <p:nvPr/>
        </p:nvSpPr>
        <p:spPr>
          <a:xfrm>
            <a:off x="6280190" y="1754029"/>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A comprehensive, high-level inspection focusing on detailed assessments and advanced methodologies to evaluate the condition and performance of rig structures, systems, and components.</a:t>
            </a:r>
            <a:endParaRPr lang="en-US" sz="1750" dirty="0"/>
          </a:p>
        </p:txBody>
      </p:sp>
      <p:sp>
        <p:nvSpPr>
          <p:cNvPr id="5" name="Shape 2"/>
          <p:cNvSpPr/>
          <p:nvPr/>
        </p:nvSpPr>
        <p:spPr>
          <a:xfrm>
            <a:off x="6535341" y="3097887"/>
            <a:ext cx="30480" cy="4426625"/>
          </a:xfrm>
          <a:prstGeom prst="roundRect">
            <a:avLst>
              <a:gd name="adj" fmla="val 312558"/>
            </a:avLst>
          </a:prstGeom>
          <a:solidFill>
            <a:srgbClr val="C7C7D0"/>
          </a:solidFill>
          <a:ln/>
        </p:spPr>
        <p:txBody>
          <a:bodyPr/>
          <a:lstStyle/>
          <a:p>
            <a:endParaRPr lang="en-US"/>
          </a:p>
        </p:txBody>
      </p:sp>
      <p:sp>
        <p:nvSpPr>
          <p:cNvPr id="6" name="Shape 3"/>
          <p:cNvSpPr/>
          <p:nvPr/>
        </p:nvSpPr>
        <p:spPr>
          <a:xfrm>
            <a:off x="6760012" y="3337798"/>
            <a:ext cx="680442" cy="30480"/>
          </a:xfrm>
          <a:prstGeom prst="roundRect">
            <a:avLst>
              <a:gd name="adj" fmla="val 312558"/>
            </a:avLst>
          </a:prstGeom>
          <a:solidFill>
            <a:srgbClr val="C7C7D0"/>
          </a:solidFill>
          <a:ln/>
        </p:spPr>
        <p:txBody>
          <a:bodyPr/>
          <a:lstStyle/>
          <a:p>
            <a:endParaRPr lang="en-US"/>
          </a:p>
        </p:txBody>
      </p:sp>
      <p:sp>
        <p:nvSpPr>
          <p:cNvPr id="7" name="Shape 4"/>
          <p:cNvSpPr/>
          <p:nvPr/>
        </p:nvSpPr>
        <p:spPr>
          <a:xfrm>
            <a:off x="6280190" y="3097887"/>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8" name="Text 5"/>
          <p:cNvSpPr/>
          <p:nvPr/>
        </p:nvSpPr>
        <p:spPr>
          <a:xfrm>
            <a:off x="6365260" y="3140393"/>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3C3939"/>
                </a:solidFill>
                <a:latin typeface="Raleway" pitchFamily="34" charset="0"/>
                <a:ea typeface="Raleway" pitchFamily="34" charset="-122"/>
                <a:cs typeface="Raleway" pitchFamily="34" charset="-120"/>
              </a:rPr>
              <a:t>1</a:t>
            </a:r>
            <a:endParaRPr lang="en-US" sz="2650" dirty="0"/>
          </a:p>
        </p:txBody>
      </p:sp>
      <p:sp>
        <p:nvSpPr>
          <p:cNvPr id="9" name="Text 6"/>
          <p:cNvSpPr/>
          <p:nvPr/>
        </p:nvSpPr>
        <p:spPr>
          <a:xfrm>
            <a:off x="7669411" y="317575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Rig Acceptance</a:t>
            </a:r>
            <a:endParaRPr lang="en-US" sz="2200" dirty="0"/>
          </a:p>
        </p:txBody>
      </p:sp>
      <p:sp>
        <p:nvSpPr>
          <p:cNvPr id="10" name="Text 7"/>
          <p:cNvSpPr/>
          <p:nvPr/>
        </p:nvSpPr>
        <p:spPr>
          <a:xfrm>
            <a:off x="7669411" y="3666173"/>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Initial survey to establish a baseline for the rig's condition.</a:t>
            </a:r>
            <a:endParaRPr lang="en-US" sz="1750" dirty="0"/>
          </a:p>
        </p:txBody>
      </p:sp>
      <p:sp>
        <p:nvSpPr>
          <p:cNvPr id="11" name="Shape 8"/>
          <p:cNvSpPr/>
          <p:nvPr/>
        </p:nvSpPr>
        <p:spPr>
          <a:xfrm>
            <a:off x="6760012" y="4722614"/>
            <a:ext cx="680442" cy="30480"/>
          </a:xfrm>
          <a:prstGeom prst="roundRect">
            <a:avLst>
              <a:gd name="adj" fmla="val 312558"/>
            </a:avLst>
          </a:prstGeom>
          <a:solidFill>
            <a:srgbClr val="C7C7D0"/>
          </a:solidFill>
          <a:ln/>
        </p:spPr>
        <p:txBody>
          <a:bodyPr/>
          <a:lstStyle/>
          <a:p>
            <a:endParaRPr lang="en-US"/>
          </a:p>
        </p:txBody>
      </p:sp>
      <p:sp>
        <p:nvSpPr>
          <p:cNvPr id="12" name="Shape 9"/>
          <p:cNvSpPr/>
          <p:nvPr/>
        </p:nvSpPr>
        <p:spPr>
          <a:xfrm>
            <a:off x="6280190" y="4482703"/>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13" name="Text 10"/>
          <p:cNvSpPr/>
          <p:nvPr/>
        </p:nvSpPr>
        <p:spPr>
          <a:xfrm>
            <a:off x="6365260" y="4525208"/>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3C3939"/>
                </a:solidFill>
                <a:latin typeface="Raleway" pitchFamily="34" charset="0"/>
                <a:ea typeface="Raleway" pitchFamily="34" charset="-122"/>
                <a:cs typeface="Raleway" pitchFamily="34" charset="-120"/>
              </a:rPr>
              <a:t>2</a:t>
            </a:r>
            <a:endParaRPr lang="en-US" sz="2650" dirty="0"/>
          </a:p>
        </p:txBody>
      </p:sp>
      <p:sp>
        <p:nvSpPr>
          <p:cNvPr id="14" name="Text 11"/>
          <p:cNvSpPr/>
          <p:nvPr/>
        </p:nvSpPr>
        <p:spPr>
          <a:xfrm>
            <a:off x="7669411" y="456057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Full Condition Survey</a:t>
            </a:r>
            <a:endParaRPr lang="en-US" sz="2200" dirty="0"/>
          </a:p>
        </p:txBody>
      </p:sp>
      <p:sp>
        <p:nvSpPr>
          <p:cNvPr id="15" name="Text 12"/>
          <p:cNvSpPr/>
          <p:nvPr/>
        </p:nvSpPr>
        <p:spPr>
          <a:xfrm>
            <a:off x="7669411" y="5050988"/>
            <a:ext cx="6167199"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Detailed inspection within the first six months to identify and address deeper issues.</a:t>
            </a:r>
            <a:endParaRPr lang="en-US" sz="1750" dirty="0"/>
          </a:p>
        </p:txBody>
      </p:sp>
      <p:sp>
        <p:nvSpPr>
          <p:cNvPr id="16" name="Shape 13"/>
          <p:cNvSpPr/>
          <p:nvPr/>
        </p:nvSpPr>
        <p:spPr>
          <a:xfrm>
            <a:off x="6760012" y="6470333"/>
            <a:ext cx="680442" cy="30480"/>
          </a:xfrm>
          <a:prstGeom prst="roundRect">
            <a:avLst>
              <a:gd name="adj" fmla="val 312558"/>
            </a:avLst>
          </a:prstGeom>
          <a:solidFill>
            <a:srgbClr val="C7C7D0"/>
          </a:solidFill>
          <a:ln/>
        </p:spPr>
        <p:txBody>
          <a:bodyPr/>
          <a:lstStyle/>
          <a:p>
            <a:endParaRPr lang="en-US"/>
          </a:p>
        </p:txBody>
      </p:sp>
      <p:sp>
        <p:nvSpPr>
          <p:cNvPr id="17" name="Shape 14"/>
          <p:cNvSpPr/>
          <p:nvPr/>
        </p:nvSpPr>
        <p:spPr>
          <a:xfrm>
            <a:off x="6280190" y="6230422"/>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18" name="Text 15"/>
          <p:cNvSpPr/>
          <p:nvPr/>
        </p:nvSpPr>
        <p:spPr>
          <a:xfrm>
            <a:off x="6365260" y="6272927"/>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3C3939"/>
                </a:solidFill>
                <a:latin typeface="Raleway" pitchFamily="34" charset="0"/>
                <a:ea typeface="Raleway" pitchFamily="34" charset="-122"/>
                <a:cs typeface="Raleway" pitchFamily="34" charset="-120"/>
              </a:rPr>
              <a:t>3</a:t>
            </a:r>
            <a:endParaRPr lang="en-US" sz="2650" dirty="0"/>
          </a:p>
        </p:txBody>
      </p:sp>
      <p:sp>
        <p:nvSpPr>
          <p:cNvPr id="19" name="Text 16"/>
          <p:cNvSpPr/>
          <p:nvPr/>
        </p:nvSpPr>
        <p:spPr>
          <a:xfrm>
            <a:off x="7669411" y="630828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Rig Audit</a:t>
            </a:r>
            <a:endParaRPr lang="en-US" sz="2200" dirty="0"/>
          </a:p>
        </p:txBody>
      </p:sp>
      <p:sp>
        <p:nvSpPr>
          <p:cNvPr id="20" name="Text 17"/>
          <p:cNvSpPr/>
          <p:nvPr/>
        </p:nvSpPr>
        <p:spPr>
          <a:xfrm>
            <a:off x="7669411" y="6798707"/>
            <a:ext cx="6167199"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Periodic audits every 6 months to ensure sustained performance and compliance.</a:t>
            </a:r>
            <a:endParaRPr lang="en-US" sz="1750" dirty="0"/>
          </a:p>
        </p:txBody>
      </p:sp>
      <p:pic>
        <p:nvPicPr>
          <p:cNvPr id="22" name="Picture 21" descr="A logo with a gear and fire&#10;&#10;AI-generated content may be incorrect.">
            <a:extLst>
              <a:ext uri="{FF2B5EF4-FFF2-40B4-BE49-F238E27FC236}">
                <a16:creationId xmlns:a16="http://schemas.microsoft.com/office/drawing/2014/main" id="{189B0723-F6D5-629D-0F94-F14429EBDE69}"/>
              </a:ext>
            </a:extLst>
          </p:cNvPr>
          <p:cNvPicPr>
            <a:picLocks noChangeAspect="1"/>
          </p:cNvPicPr>
          <p:nvPr/>
        </p:nvPicPr>
        <p:blipFill>
          <a:blip r:embed="rId4"/>
          <a:srcRect l="20021" t="32989" r="9242" b="32653"/>
          <a:stretch>
            <a:fillRect/>
          </a:stretch>
        </p:blipFill>
        <p:spPr>
          <a:xfrm>
            <a:off x="12368463" y="93285"/>
            <a:ext cx="1989221" cy="96619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610320"/>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Remote Rig Audit</a:t>
            </a:r>
            <a:endParaRPr lang="en-US" sz="4450" dirty="0"/>
          </a:p>
        </p:txBody>
      </p:sp>
      <p:sp>
        <p:nvSpPr>
          <p:cNvPr id="4" name="Shape 1"/>
          <p:cNvSpPr/>
          <p:nvPr/>
        </p:nvSpPr>
        <p:spPr>
          <a:xfrm>
            <a:off x="793790" y="2659261"/>
            <a:ext cx="3664744" cy="2047994"/>
          </a:xfrm>
          <a:prstGeom prst="roundRect">
            <a:avLst>
              <a:gd name="adj" fmla="val 4652"/>
            </a:avLst>
          </a:prstGeom>
          <a:solidFill>
            <a:srgbClr val="E1E1EA"/>
          </a:solidFill>
          <a:ln w="7620">
            <a:solidFill>
              <a:srgbClr val="C7C7D0"/>
            </a:solidFill>
            <a:prstDash val="solid"/>
          </a:ln>
        </p:spPr>
        <p:txBody>
          <a:bodyPr/>
          <a:lstStyle/>
          <a:p>
            <a:endParaRPr lang="en-US"/>
          </a:p>
        </p:txBody>
      </p:sp>
      <p:sp>
        <p:nvSpPr>
          <p:cNvPr id="5" name="Text 2"/>
          <p:cNvSpPr/>
          <p:nvPr/>
        </p:nvSpPr>
        <p:spPr>
          <a:xfrm>
            <a:off x="1028224" y="289369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Digital Tools</a:t>
            </a:r>
            <a:endParaRPr lang="en-US" sz="2200" dirty="0"/>
          </a:p>
        </p:txBody>
      </p:sp>
      <p:sp>
        <p:nvSpPr>
          <p:cNvPr id="6" name="Text 3"/>
          <p:cNvSpPr/>
          <p:nvPr/>
        </p:nvSpPr>
        <p:spPr>
          <a:xfrm>
            <a:off x="1028224" y="3384113"/>
            <a:ext cx="3195876"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Utilizing advanced sensors and communication technologies for remote monitoring.</a:t>
            </a:r>
            <a:endParaRPr lang="en-US" sz="1750" dirty="0"/>
          </a:p>
        </p:txBody>
      </p:sp>
      <p:sp>
        <p:nvSpPr>
          <p:cNvPr id="7" name="Shape 4"/>
          <p:cNvSpPr/>
          <p:nvPr/>
        </p:nvSpPr>
        <p:spPr>
          <a:xfrm>
            <a:off x="4685348" y="2659261"/>
            <a:ext cx="3664863" cy="2047994"/>
          </a:xfrm>
          <a:prstGeom prst="roundRect">
            <a:avLst>
              <a:gd name="adj" fmla="val 4652"/>
            </a:avLst>
          </a:prstGeom>
          <a:solidFill>
            <a:srgbClr val="E1E1EA"/>
          </a:solidFill>
          <a:ln w="7620">
            <a:solidFill>
              <a:srgbClr val="C7C7D0"/>
            </a:solidFill>
            <a:prstDash val="solid"/>
          </a:ln>
        </p:spPr>
        <p:txBody>
          <a:bodyPr/>
          <a:lstStyle/>
          <a:p>
            <a:endParaRPr lang="en-US"/>
          </a:p>
        </p:txBody>
      </p:sp>
      <p:sp>
        <p:nvSpPr>
          <p:cNvPr id="8" name="Text 5"/>
          <p:cNvSpPr/>
          <p:nvPr/>
        </p:nvSpPr>
        <p:spPr>
          <a:xfrm>
            <a:off x="4919782" y="289369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Efficiency</a:t>
            </a:r>
            <a:endParaRPr lang="en-US" sz="2200" dirty="0"/>
          </a:p>
        </p:txBody>
      </p:sp>
      <p:sp>
        <p:nvSpPr>
          <p:cNvPr id="9" name="Text 6"/>
          <p:cNvSpPr/>
          <p:nvPr/>
        </p:nvSpPr>
        <p:spPr>
          <a:xfrm>
            <a:off x="4919782" y="3384113"/>
            <a:ext cx="3195995"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Minimizing downtime and reducing costs through remote inspections.</a:t>
            </a:r>
            <a:endParaRPr lang="en-US" sz="1750" dirty="0"/>
          </a:p>
        </p:txBody>
      </p:sp>
      <p:sp>
        <p:nvSpPr>
          <p:cNvPr id="10" name="Shape 7"/>
          <p:cNvSpPr/>
          <p:nvPr/>
        </p:nvSpPr>
        <p:spPr>
          <a:xfrm>
            <a:off x="793790" y="4934069"/>
            <a:ext cx="7556421" cy="1685092"/>
          </a:xfrm>
          <a:prstGeom prst="roundRect">
            <a:avLst>
              <a:gd name="adj" fmla="val 5654"/>
            </a:avLst>
          </a:prstGeom>
          <a:solidFill>
            <a:srgbClr val="E1E1EA"/>
          </a:solidFill>
          <a:ln w="7620">
            <a:solidFill>
              <a:srgbClr val="C7C7D0"/>
            </a:solidFill>
            <a:prstDash val="solid"/>
          </a:ln>
        </p:spPr>
        <p:txBody>
          <a:bodyPr/>
          <a:lstStyle/>
          <a:p>
            <a:endParaRPr lang="en-US"/>
          </a:p>
        </p:txBody>
      </p:sp>
      <p:sp>
        <p:nvSpPr>
          <p:cNvPr id="11" name="Text 8"/>
          <p:cNvSpPr/>
          <p:nvPr/>
        </p:nvSpPr>
        <p:spPr>
          <a:xfrm>
            <a:off x="1028224" y="5168503"/>
            <a:ext cx="3404473"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Comprehensive Coverage</a:t>
            </a:r>
            <a:endParaRPr lang="en-US" sz="2200" dirty="0"/>
          </a:p>
        </p:txBody>
      </p:sp>
      <p:sp>
        <p:nvSpPr>
          <p:cNvPr id="12" name="Text 9"/>
          <p:cNvSpPr/>
          <p:nvPr/>
        </p:nvSpPr>
        <p:spPr>
          <a:xfrm>
            <a:off x="1028224" y="5658922"/>
            <a:ext cx="7087553"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Monitoring safety, operational status, and regulatory compliance remotely.</a:t>
            </a:r>
            <a:endParaRPr lang="en-US" sz="1750" dirty="0"/>
          </a:p>
        </p:txBody>
      </p:sp>
      <p:pic>
        <p:nvPicPr>
          <p:cNvPr id="14" name="Picture 13" descr="A logo with a gear and fire&#10;&#10;AI-generated content may be incorrect.">
            <a:extLst>
              <a:ext uri="{FF2B5EF4-FFF2-40B4-BE49-F238E27FC236}">
                <a16:creationId xmlns:a16="http://schemas.microsoft.com/office/drawing/2014/main" id="{997110DD-93DA-1584-594C-A99FF2A61703}"/>
              </a:ext>
            </a:extLst>
          </p:cNvPr>
          <p:cNvPicPr>
            <a:picLocks noChangeAspect="1"/>
          </p:cNvPicPr>
          <p:nvPr/>
        </p:nvPicPr>
        <p:blipFill>
          <a:blip r:embed="rId4"/>
          <a:srcRect l="20021" t="32989" r="9242" b="32653"/>
          <a:stretch>
            <a:fillRect/>
          </a:stretch>
        </p:blipFill>
        <p:spPr>
          <a:xfrm>
            <a:off x="6809580" y="385584"/>
            <a:ext cx="1989221" cy="96619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4109204"/>
            <a:ext cx="13042821" cy="1417558"/>
          </a:xfrm>
          <a:prstGeom prst="rect">
            <a:avLst/>
          </a:prstGeom>
          <a:noFill/>
          <a:ln/>
        </p:spPr>
        <p:txBody>
          <a:bodyPr wrap="square" lIns="0" tIns="0" rIns="0" bIns="0" rtlCol="0" anchor="t"/>
          <a:lstStyle/>
          <a:p>
            <a:pPr marL="0" indent="0" algn="l">
              <a:lnSpc>
                <a:spcPts val="5550"/>
              </a:lnSpc>
              <a:buNone/>
            </a:pPr>
            <a:r>
              <a:rPr lang="en-US" sz="4450" dirty="0" err="1">
                <a:solidFill>
                  <a:srgbClr val="1B1B27"/>
                </a:solidFill>
                <a:latin typeface="Raleway" pitchFamily="34" charset="0"/>
                <a:ea typeface="Raleway" pitchFamily="34" charset="-122"/>
                <a:cs typeface="Raleway" pitchFamily="34" charset="-120"/>
              </a:rPr>
              <a:t>RigZone</a:t>
            </a:r>
            <a:r>
              <a:rPr lang="en-US" sz="4450" dirty="0">
                <a:solidFill>
                  <a:srgbClr val="1B1B27"/>
                </a:solidFill>
                <a:latin typeface="Raleway" pitchFamily="34" charset="0"/>
                <a:ea typeface="Raleway" pitchFamily="34" charset="-122"/>
                <a:cs typeface="Raleway" pitchFamily="34" charset="-120"/>
              </a:rPr>
              <a:t> Overseas: Your Trusted Partner in Rig Inspection Solutions</a:t>
            </a:r>
            <a:endParaRPr lang="en-US" sz="4450" dirty="0"/>
          </a:p>
        </p:txBody>
      </p:sp>
      <p:sp>
        <p:nvSpPr>
          <p:cNvPr id="4" name="Text 1"/>
          <p:cNvSpPr/>
          <p:nvPr/>
        </p:nvSpPr>
        <p:spPr>
          <a:xfrm>
            <a:off x="793790" y="5866924"/>
            <a:ext cx="13042821" cy="1088708"/>
          </a:xfrm>
          <a:prstGeom prst="rect">
            <a:avLst/>
          </a:prstGeom>
          <a:noFill/>
          <a:ln/>
        </p:spPr>
        <p:txBody>
          <a:bodyPr wrap="square" lIns="0" tIns="0" rIns="0" bIns="0" rtlCol="0" anchor="t"/>
          <a:lstStyle/>
          <a:p>
            <a:pPr marL="0" indent="0" algn="l">
              <a:lnSpc>
                <a:spcPts val="2850"/>
              </a:lnSpc>
              <a:buNone/>
            </a:pPr>
            <a:r>
              <a:rPr lang="en-US" sz="1750" dirty="0" err="1">
                <a:solidFill>
                  <a:srgbClr val="3C3939"/>
                </a:solidFill>
                <a:latin typeface="Roboto" pitchFamily="34" charset="0"/>
                <a:ea typeface="Roboto" pitchFamily="34" charset="-122"/>
                <a:cs typeface="Roboto" pitchFamily="34" charset="-120"/>
              </a:rPr>
              <a:t>RigZone</a:t>
            </a:r>
            <a:r>
              <a:rPr lang="en-US" sz="1750" dirty="0">
                <a:solidFill>
                  <a:srgbClr val="3C3939"/>
                </a:solidFill>
                <a:latin typeface="Roboto" pitchFamily="34" charset="0"/>
                <a:ea typeface="Roboto" pitchFamily="34" charset="-122"/>
                <a:cs typeface="Roboto" pitchFamily="34" charset="-120"/>
              </a:rPr>
              <a:t> Overseas is a leading provider of specialized inspection and technical services for the oil and gas industry. Established in 2018, we have built a strong reputation for technical expertise, reliability, and commitment to safety in the drilling industry. With over 6 years of proven excellence, we deliver comprehensive rig inspection and commissioning services.</a:t>
            </a:r>
            <a:endParaRPr lang="en-US" sz="1750" dirty="0"/>
          </a:p>
        </p:txBody>
      </p:sp>
      <p:pic>
        <p:nvPicPr>
          <p:cNvPr id="6" name="Picture 5" descr="A logo with a gear and fire&#10;&#10;AI-generated content may be incorrect.">
            <a:extLst>
              <a:ext uri="{FF2B5EF4-FFF2-40B4-BE49-F238E27FC236}">
                <a16:creationId xmlns:a16="http://schemas.microsoft.com/office/drawing/2014/main" id="{5D65C3B7-A0B2-0F51-6B20-100725067C06}"/>
              </a:ext>
            </a:extLst>
          </p:cNvPr>
          <p:cNvPicPr>
            <a:picLocks noChangeAspect="1"/>
          </p:cNvPicPr>
          <p:nvPr/>
        </p:nvPicPr>
        <p:blipFill>
          <a:blip r:embed="rId4"/>
          <a:srcRect l="20021" t="32989" r="9242" b="32653"/>
          <a:stretch>
            <a:fillRect/>
          </a:stretch>
        </p:blipFill>
        <p:spPr>
          <a:xfrm>
            <a:off x="5983705" y="7045369"/>
            <a:ext cx="2277979" cy="110644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01489" y="724495"/>
            <a:ext cx="7713821" cy="1276826"/>
          </a:xfrm>
          <a:prstGeom prst="rect">
            <a:avLst/>
          </a:prstGeom>
          <a:noFill/>
          <a:ln/>
        </p:spPr>
        <p:txBody>
          <a:bodyPr wrap="square" lIns="0" tIns="0" rIns="0" bIns="0" rtlCol="0" anchor="t"/>
          <a:lstStyle/>
          <a:p>
            <a:pPr marL="0" indent="0" algn="l">
              <a:lnSpc>
                <a:spcPts val="5000"/>
              </a:lnSpc>
              <a:buNone/>
            </a:pPr>
            <a:r>
              <a:rPr lang="en-US" sz="4000" dirty="0">
                <a:solidFill>
                  <a:srgbClr val="1B1B27"/>
                </a:solidFill>
                <a:latin typeface="Raleway" pitchFamily="34" charset="0"/>
                <a:ea typeface="Raleway" pitchFamily="34" charset="-122"/>
                <a:cs typeface="Raleway" pitchFamily="34" charset="-120"/>
              </a:rPr>
              <a:t>Electrical Hazardous Area Inspections</a:t>
            </a:r>
            <a:endParaRPr lang="en-US" sz="4000" dirty="0"/>
          </a:p>
        </p:txBody>
      </p:sp>
      <p:sp>
        <p:nvSpPr>
          <p:cNvPr id="4" name="Text 1"/>
          <p:cNvSpPr/>
          <p:nvPr/>
        </p:nvSpPr>
        <p:spPr>
          <a:xfrm>
            <a:off x="6201489" y="2307788"/>
            <a:ext cx="7713821" cy="1307306"/>
          </a:xfrm>
          <a:prstGeom prst="rect">
            <a:avLst/>
          </a:prstGeom>
          <a:noFill/>
          <a:ln/>
        </p:spPr>
        <p:txBody>
          <a:bodyPr wrap="squar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Evaluating electrical installations in environments where there is a risk of explosion, such as offshore rigs or oil and gas facilities. Our certified inspectors conduct detailed assessments to ensure compliance with local and international safety standards (such as ATEX or IECEx).</a:t>
            </a:r>
            <a:endParaRPr lang="en-US" sz="1600" dirty="0"/>
          </a:p>
        </p:txBody>
      </p:sp>
      <p:sp>
        <p:nvSpPr>
          <p:cNvPr id="5" name="Shape 2"/>
          <p:cNvSpPr/>
          <p:nvPr/>
        </p:nvSpPr>
        <p:spPr>
          <a:xfrm>
            <a:off x="6201489" y="3844885"/>
            <a:ext cx="459700" cy="459700"/>
          </a:xfrm>
          <a:prstGeom prst="roundRect">
            <a:avLst>
              <a:gd name="adj" fmla="val 18667"/>
            </a:avLst>
          </a:prstGeom>
          <a:solidFill>
            <a:srgbClr val="E1E1EA"/>
          </a:solidFill>
          <a:ln w="7620">
            <a:solidFill>
              <a:srgbClr val="C7C7D0"/>
            </a:solidFill>
            <a:prstDash val="solid"/>
          </a:ln>
        </p:spPr>
        <p:txBody>
          <a:bodyPr/>
          <a:lstStyle/>
          <a:p>
            <a:endParaRPr lang="en-US"/>
          </a:p>
        </p:txBody>
      </p:sp>
      <p:sp>
        <p:nvSpPr>
          <p:cNvPr id="6" name="Text 3"/>
          <p:cNvSpPr/>
          <p:nvPr/>
        </p:nvSpPr>
        <p:spPr>
          <a:xfrm>
            <a:off x="6865501" y="3915013"/>
            <a:ext cx="2553891" cy="319207"/>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Risk Identification</a:t>
            </a:r>
            <a:endParaRPr lang="en-US" sz="2000" dirty="0"/>
          </a:p>
        </p:txBody>
      </p:sp>
      <p:sp>
        <p:nvSpPr>
          <p:cNvPr id="7" name="Text 4"/>
          <p:cNvSpPr/>
          <p:nvPr/>
        </p:nvSpPr>
        <p:spPr>
          <a:xfrm>
            <a:off x="6865501" y="4356735"/>
            <a:ext cx="7049810" cy="326827"/>
          </a:xfrm>
          <a:prstGeom prst="rect">
            <a:avLst/>
          </a:prstGeom>
          <a:noFill/>
          <a:ln/>
        </p:spPr>
        <p:txBody>
          <a:bodyPr wrap="non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Identifying potential risks related to electrical systems in hazardous areas.</a:t>
            </a:r>
            <a:endParaRPr lang="en-US" sz="1600" dirty="0"/>
          </a:p>
        </p:txBody>
      </p:sp>
      <p:sp>
        <p:nvSpPr>
          <p:cNvPr id="8" name="Shape 5"/>
          <p:cNvSpPr/>
          <p:nvPr/>
        </p:nvSpPr>
        <p:spPr>
          <a:xfrm>
            <a:off x="6201489" y="5092184"/>
            <a:ext cx="459700" cy="459700"/>
          </a:xfrm>
          <a:prstGeom prst="roundRect">
            <a:avLst>
              <a:gd name="adj" fmla="val 18667"/>
            </a:avLst>
          </a:prstGeom>
          <a:solidFill>
            <a:srgbClr val="E1E1EA"/>
          </a:solidFill>
          <a:ln w="7620">
            <a:solidFill>
              <a:srgbClr val="C7C7D0"/>
            </a:solidFill>
            <a:prstDash val="solid"/>
          </a:ln>
        </p:spPr>
        <p:txBody>
          <a:bodyPr/>
          <a:lstStyle/>
          <a:p>
            <a:endParaRPr lang="en-US"/>
          </a:p>
        </p:txBody>
      </p:sp>
      <p:sp>
        <p:nvSpPr>
          <p:cNvPr id="9" name="Text 6"/>
          <p:cNvSpPr/>
          <p:nvPr/>
        </p:nvSpPr>
        <p:spPr>
          <a:xfrm>
            <a:off x="6865501" y="5162312"/>
            <a:ext cx="2712839" cy="319207"/>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Compliance Assurance</a:t>
            </a:r>
            <a:endParaRPr lang="en-US" sz="2000" dirty="0"/>
          </a:p>
        </p:txBody>
      </p:sp>
      <p:sp>
        <p:nvSpPr>
          <p:cNvPr id="10" name="Text 7"/>
          <p:cNvSpPr/>
          <p:nvPr/>
        </p:nvSpPr>
        <p:spPr>
          <a:xfrm>
            <a:off x="6865501" y="5604034"/>
            <a:ext cx="7049810" cy="326827"/>
          </a:xfrm>
          <a:prstGeom prst="rect">
            <a:avLst/>
          </a:prstGeom>
          <a:noFill/>
          <a:ln/>
        </p:spPr>
        <p:txBody>
          <a:bodyPr wrap="non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Ensuring adherence to ATEX, IECEx, and other relevant standards.</a:t>
            </a:r>
            <a:endParaRPr lang="en-US" sz="1600" dirty="0"/>
          </a:p>
        </p:txBody>
      </p:sp>
      <p:sp>
        <p:nvSpPr>
          <p:cNvPr id="11" name="Shape 8"/>
          <p:cNvSpPr/>
          <p:nvPr/>
        </p:nvSpPr>
        <p:spPr>
          <a:xfrm>
            <a:off x="6201489" y="6339483"/>
            <a:ext cx="459700" cy="459700"/>
          </a:xfrm>
          <a:prstGeom prst="roundRect">
            <a:avLst>
              <a:gd name="adj" fmla="val 18667"/>
            </a:avLst>
          </a:prstGeom>
          <a:solidFill>
            <a:srgbClr val="E1E1EA"/>
          </a:solidFill>
          <a:ln w="7620">
            <a:solidFill>
              <a:srgbClr val="C7C7D0"/>
            </a:solidFill>
            <a:prstDash val="solid"/>
          </a:ln>
        </p:spPr>
        <p:txBody>
          <a:bodyPr/>
          <a:lstStyle/>
          <a:p>
            <a:endParaRPr lang="en-US"/>
          </a:p>
        </p:txBody>
      </p:sp>
      <p:sp>
        <p:nvSpPr>
          <p:cNvPr id="12" name="Text 9"/>
          <p:cNvSpPr/>
          <p:nvPr/>
        </p:nvSpPr>
        <p:spPr>
          <a:xfrm>
            <a:off x="6865501" y="6409611"/>
            <a:ext cx="2553891" cy="319207"/>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Accident Prevention</a:t>
            </a:r>
            <a:endParaRPr lang="en-US" sz="2000" dirty="0"/>
          </a:p>
        </p:txBody>
      </p:sp>
      <p:sp>
        <p:nvSpPr>
          <p:cNvPr id="13" name="Text 10"/>
          <p:cNvSpPr/>
          <p:nvPr/>
        </p:nvSpPr>
        <p:spPr>
          <a:xfrm>
            <a:off x="6865501" y="6851333"/>
            <a:ext cx="7049810" cy="653653"/>
          </a:xfrm>
          <a:prstGeom prst="rect">
            <a:avLst/>
          </a:prstGeom>
          <a:noFill/>
          <a:ln/>
        </p:spPr>
        <p:txBody>
          <a:bodyPr wrap="squar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Implementing measures to prevent electrical-related accidents in hazardous areas.</a:t>
            </a:r>
            <a:endParaRPr lang="en-US" sz="1600" dirty="0"/>
          </a:p>
        </p:txBody>
      </p:sp>
      <p:pic>
        <p:nvPicPr>
          <p:cNvPr id="15" name="Picture 14" descr="A logo with a gear and fire&#10;&#10;AI-generated content may be incorrect.">
            <a:extLst>
              <a:ext uri="{FF2B5EF4-FFF2-40B4-BE49-F238E27FC236}">
                <a16:creationId xmlns:a16="http://schemas.microsoft.com/office/drawing/2014/main" id="{63E05084-5513-1C65-2069-5E42222006CB}"/>
              </a:ext>
            </a:extLst>
          </p:cNvPr>
          <p:cNvPicPr>
            <a:picLocks noChangeAspect="1"/>
          </p:cNvPicPr>
          <p:nvPr/>
        </p:nvPicPr>
        <p:blipFill>
          <a:blip r:embed="rId4"/>
          <a:srcRect l="20021" t="32989" r="9242" b="32653"/>
          <a:stretch>
            <a:fillRect/>
          </a:stretch>
        </p:blipFill>
        <p:spPr>
          <a:xfrm>
            <a:off x="12528883" y="93285"/>
            <a:ext cx="1989221" cy="96619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93790" y="1556147"/>
            <a:ext cx="7310676"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Thermal Imaging Inspection</a:t>
            </a:r>
            <a:endParaRPr lang="en-US" sz="4450" dirty="0"/>
          </a:p>
        </p:txBody>
      </p:sp>
      <p:sp>
        <p:nvSpPr>
          <p:cNvPr id="3" name="Text 1"/>
          <p:cNvSpPr/>
          <p:nvPr/>
        </p:nvSpPr>
        <p:spPr>
          <a:xfrm>
            <a:off x="793790" y="2718554"/>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4" name="Text 2"/>
          <p:cNvSpPr/>
          <p:nvPr/>
        </p:nvSpPr>
        <p:spPr>
          <a:xfrm>
            <a:off x="793790" y="3336608"/>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5" name="Text 3"/>
          <p:cNvSpPr/>
          <p:nvPr/>
        </p:nvSpPr>
        <p:spPr>
          <a:xfrm>
            <a:off x="793790" y="3954661"/>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Thermal Imaging Inspection uses infrared cameras to detect heat anomalies in equipment and systems, which can indicate potential issues such as electrical faults, leaks, or mechanical wear.</a:t>
            </a:r>
            <a:endParaRPr lang="en-US" sz="1750" dirty="0"/>
          </a:p>
        </p:txBody>
      </p:sp>
      <p:sp>
        <p:nvSpPr>
          <p:cNvPr id="6" name="Text 4"/>
          <p:cNvSpPr/>
          <p:nvPr/>
        </p:nvSpPr>
        <p:spPr>
          <a:xfrm>
            <a:off x="793790" y="516243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Non-Invasive Method</a:t>
            </a:r>
            <a:endParaRPr lang="en-US" sz="2200" dirty="0"/>
          </a:p>
        </p:txBody>
      </p:sp>
      <p:sp>
        <p:nvSpPr>
          <p:cNvPr id="7" name="Text 5"/>
          <p:cNvSpPr/>
          <p:nvPr/>
        </p:nvSpPr>
        <p:spPr>
          <a:xfrm>
            <a:off x="793790" y="5743575"/>
            <a:ext cx="3978116"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Inspect equipment without disrupting operations.</a:t>
            </a:r>
            <a:endParaRPr lang="en-US" sz="1750" dirty="0"/>
          </a:p>
        </p:txBody>
      </p:sp>
      <p:sp>
        <p:nvSpPr>
          <p:cNvPr id="8" name="Text 6"/>
          <p:cNvSpPr/>
          <p:nvPr/>
        </p:nvSpPr>
        <p:spPr>
          <a:xfrm>
            <a:off x="5332928" y="5162431"/>
            <a:ext cx="3390305"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Preventative Maintenance</a:t>
            </a:r>
            <a:endParaRPr lang="en-US" sz="2200" dirty="0"/>
          </a:p>
        </p:txBody>
      </p:sp>
      <p:sp>
        <p:nvSpPr>
          <p:cNvPr id="9" name="Text 7"/>
          <p:cNvSpPr/>
          <p:nvPr/>
        </p:nvSpPr>
        <p:spPr>
          <a:xfrm>
            <a:off x="5332928" y="5743575"/>
            <a:ext cx="3978116"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Identify problems before they lead to failures.</a:t>
            </a:r>
            <a:endParaRPr lang="en-US" sz="1750" dirty="0"/>
          </a:p>
        </p:txBody>
      </p:sp>
      <p:sp>
        <p:nvSpPr>
          <p:cNvPr id="10" name="Text 8"/>
          <p:cNvSpPr/>
          <p:nvPr/>
        </p:nvSpPr>
        <p:spPr>
          <a:xfrm>
            <a:off x="9872067" y="516243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Wide Application</a:t>
            </a:r>
            <a:endParaRPr lang="en-US" sz="2200" dirty="0"/>
          </a:p>
        </p:txBody>
      </p:sp>
      <p:sp>
        <p:nvSpPr>
          <p:cNvPr id="11" name="Text 9"/>
          <p:cNvSpPr/>
          <p:nvPr/>
        </p:nvSpPr>
        <p:spPr>
          <a:xfrm>
            <a:off x="9872067" y="5743575"/>
            <a:ext cx="3978116"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Suitable for motors, transformers, piping, and more.</a:t>
            </a:r>
            <a:endParaRPr lang="en-US" sz="1750" dirty="0"/>
          </a:p>
        </p:txBody>
      </p:sp>
      <p:pic>
        <p:nvPicPr>
          <p:cNvPr id="13" name="Picture 12" descr="A logo with a gear and fire&#10;&#10;AI-generated content may be incorrect.">
            <a:extLst>
              <a:ext uri="{FF2B5EF4-FFF2-40B4-BE49-F238E27FC236}">
                <a16:creationId xmlns:a16="http://schemas.microsoft.com/office/drawing/2014/main" id="{0A31CFFA-D021-5700-C92B-583D7BC1721B}"/>
              </a:ext>
            </a:extLst>
          </p:cNvPr>
          <p:cNvPicPr>
            <a:picLocks noChangeAspect="1"/>
          </p:cNvPicPr>
          <p:nvPr/>
        </p:nvPicPr>
        <p:blipFill>
          <a:blip r:embed="rId3"/>
          <a:srcRect l="20021" t="32989" r="9242" b="32653"/>
          <a:stretch>
            <a:fillRect/>
          </a:stretch>
        </p:blipFill>
        <p:spPr>
          <a:xfrm>
            <a:off x="12368463" y="93285"/>
            <a:ext cx="1989221" cy="96619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32696"/>
          </a:xfrm>
          <a:prstGeom prst="rect">
            <a:avLst/>
          </a:prstGeom>
        </p:spPr>
      </p:pic>
      <p:sp>
        <p:nvSpPr>
          <p:cNvPr id="3" name="Text 0"/>
          <p:cNvSpPr/>
          <p:nvPr/>
        </p:nvSpPr>
        <p:spPr>
          <a:xfrm>
            <a:off x="4432816" y="609005"/>
            <a:ext cx="9422368" cy="1384221"/>
          </a:xfrm>
          <a:prstGeom prst="rect">
            <a:avLst/>
          </a:prstGeom>
          <a:noFill/>
          <a:ln/>
        </p:spPr>
        <p:txBody>
          <a:bodyPr wrap="square" lIns="0" tIns="0" rIns="0" bIns="0" rtlCol="0" anchor="t"/>
          <a:lstStyle/>
          <a:p>
            <a:pPr marL="0" indent="0" algn="l">
              <a:lnSpc>
                <a:spcPts val="5450"/>
              </a:lnSpc>
              <a:buNone/>
            </a:pPr>
            <a:r>
              <a:rPr lang="en-US" sz="4350" dirty="0">
                <a:solidFill>
                  <a:srgbClr val="1B1B27"/>
                </a:solidFill>
                <a:latin typeface="Raleway" pitchFamily="34" charset="0"/>
                <a:ea typeface="Raleway" pitchFamily="34" charset="-122"/>
                <a:cs typeface="Raleway" pitchFamily="34" charset="-120"/>
              </a:rPr>
              <a:t>Lifting Gear Inspection, Rope Access, &amp; Dropped Object Survey</a:t>
            </a:r>
            <a:endParaRPr lang="en-US" sz="4350" dirty="0"/>
          </a:p>
        </p:txBody>
      </p:sp>
      <p:pic>
        <p:nvPicPr>
          <p:cNvPr id="4" name="Image 1" descr="preencoded.png"/>
          <p:cNvPicPr>
            <a:picLocks noChangeAspect="1"/>
          </p:cNvPicPr>
          <p:nvPr/>
        </p:nvPicPr>
        <p:blipFill>
          <a:blip r:embed="rId4"/>
          <a:stretch>
            <a:fillRect/>
          </a:stretch>
        </p:blipFill>
        <p:spPr>
          <a:xfrm>
            <a:off x="4432816" y="2325410"/>
            <a:ext cx="553641" cy="553641"/>
          </a:xfrm>
          <a:prstGeom prst="rect">
            <a:avLst/>
          </a:prstGeom>
        </p:spPr>
      </p:pic>
      <p:sp>
        <p:nvSpPr>
          <p:cNvPr id="5" name="Text 1"/>
          <p:cNvSpPr/>
          <p:nvPr/>
        </p:nvSpPr>
        <p:spPr>
          <a:xfrm>
            <a:off x="4432816" y="3155871"/>
            <a:ext cx="2870359" cy="345996"/>
          </a:xfrm>
          <a:prstGeom prst="rect">
            <a:avLst/>
          </a:prstGeom>
          <a:noFill/>
          <a:ln/>
        </p:spPr>
        <p:txBody>
          <a:bodyPr wrap="none" lIns="0" tIns="0" rIns="0" bIns="0" rtlCol="0" anchor="t"/>
          <a:lstStyle/>
          <a:p>
            <a:pPr marL="0" indent="0" algn="l">
              <a:lnSpc>
                <a:spcPts val="2700"/>
              </a:lnSpc>
              <a:buNone/>
            </a:pPr>
            <a:r>
              <a:rPr lang="en-US" sz="2150" dirty="0">
                <a:solidFill>
                  <a:srgbClr val="3C3939"/>
                </a:solidFill>
                <a:latin typeface="Raleway" pitchFamily="34" charset="0"/>
                <a:ea typeface="Raleway" pitchFamily="34" charset="-122"/>
                <a:cs typeface="Raleway" pitchFamily="34" charset="-120"/>
              </a:rPr>
              <a:t>Lifting Gear Inspection</a:t>
            </a:r>
            <a:endParaRPr lang="en-US" sz="2150" dirty="0"/>
          </a:p>
        </p:txBody>
      </p:sp>
      <p:sp>
        <p:nvSpPr>
          <p:cNvPr id="6" name="Text 2"/>
          <p:cNvSpPr/>
          <p:nvPr/>
        </p:nvSpPr>
        <p:spPr>
          <a:xfrm>
            <a:off x="4432816" y="3634740"/>
            <a:ext cx="4572714" cy="708660"/>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Ensures all lifting equipment is properly maintained, certified, and safe for operation.</a:t>
            </a:r>
            <a:endParaRPr lang="en-US" sz="1700" dirty="0"/>
          </a:p>
        </p:txBody>
      </p:sp>
      <p:pic>
        <p:nvPicPr>
          <p:cNvPr id="7" name="Image 2" descr="preencoded.png"/>
          <p:cNvPicPr>
            <a:picLocks noChangeAspect="1"/>
          </p:cNvPicPr>
          <p:nvPr/>
        </p:nvPicPr>
        <p:blipFill>
          <a:blip r:embed="rId5"/>
          <a:stretch>
            <a:fillRect/>
          </a:stretch>
        </p:blipFill>
        <p:spPr>
          <a:xfrm>
            <a:off x="9282351" y="2325410"/>
            <a:ext cx="553641" cy="553641"/>
          </a:xfrm>
          <a:prstGeom prst="rect">
            <a:avLst/>
          </a:prstGeom>
        </p:spPr>
      </p:pic>
      <p:sp>
        <p:nvSpPr>
          <p:cNvPr id="8" name="Text 3"/>
          <p:cNvSpPr/>
          <p:nvPr/>
        </p:nvSpPr>
        <p:spPr>
          <a:xfrm>
            <a:off x="9282351" y="3155871"/>
            <a:ext cx="2768679" cy="345996"/>
          </a:xfrm>
          <a:prstGeom prst="rect">
            <a:avLst/>
          </a:prstGeom>
          <a:noFill/>
          <a:ln/>
        </p:spPr>
        <p:txBody>
          <a:bodyPr wrap="none" lIns="0" tIns="0" rIns="0" bIns="0" rtlCol="0" anchor="t"/>
          <a:lstStyle/>
          <a:p>
            <a:pPr marL="0" indent="0" algn="l">
              <a:lnSpc>
                <a:spcPts val="2700"/>
              </a:lnSpc>
              <a:buNone/>
            </a:pPr>
            <a:r>
              <a:rPr lang="en-US" sz="2150" dirty="0">
                <a:solidFill>
                  <a:srgbClr val="3C3939"/>
                </a:solidFill>
                <a:latin typeface="Raleway" pitchFamily="34" charset="0"/>
                <a:ea typeface="Raleway" pitchFamily="34" charset="-122"/>
                <a:cs typeface="Raleway" pitchFamily="34" charset="-120"/>
              </a:rPr>
              <a:t>Rope Access</a:t>
            </a:r>
            <a:endParaRPr lang="en-US" sz="2150" dirty="0"/>
          </a:p>
        </p:txBody>
      </p:sp>
      <p:sp>
        <p:nvSpPr>
          <p:cNvPr id="9" name="Text 4"/>
          <p:cNvSpPr/>
          <p:nvPr/>
        </p:nvSpPr>
        <p:spPr>
          <a:xfrm>
            <a:off x="9282351" y="3634740"/>
            <a:ext cx="4572833" cy="1062990"/>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Uses ropes and climbing equipment to access difficult-to-reach areas for inspections and maintenance.</a:t>
            </a:r>
            <a:endParaRPr lang="en-US" sz="1700" dirty="0"/>
          </a:p>
        </p:txBody>
      </p:sp>
      <p:pic>
        <p:nvPicPr>
          <p:cNvPr id="10" name="Image 3" descr="preencoded.png"/>
          <p:cNvPicPr>
            <a:picLocks noChangeAspect="1"/>
          </p:cNvPicPr>
          <p:nvPr/>
        </p:nvPicPr>
        <p:blipFill>
          <a:blip r:embed="rId6"/>
          <a:stretch>
            <a:fillRect/>
          </a:stretch>
        </p:blipFill>
        <p:spPr>
          <a:xfrm>
            <a:off x="4432816" y="5251371"/>
            <a:ext cx="553641" cy="553641"/>
          </a:xfrm>
          <a:prstGeom prst="rect">
            <a:avLst/>
          </a:prstGeom>
        </p:spPr>
      </p:pic>
      <p:sp>
        <p:nvSpPr>
          <p:cNvPr id="11" name="Text 5"/>
          <p:cNvSpPr/>
          <p:nvPr/>
        </p:nvSpPr>
        <p:spPr>
          <a:xfrm>
            <a:off x="4432816" y="6081832"/>
            <a:ext cx="3001566" cy="345996"/>
          </a:xfrm>
          <a:prstGeom prst="rect">
            <a:avLst/>
          </a:prstGeom>
          <a:noFill/>
          <a:ln/>
        </p:spPr>
        <p:txBody>
          <a:bodyPr wrap="none" lIns="0" tIns="0" rIns="0" bIns="0" rtlCol="0" anchor="t"/>
          <a:lstStyle/>
          <a:p>
            <a:pPr marL="0" indent="0" algn="l">
              <a:lnSpc>
                <a:spcPts val="2700"/>
              </a:lnSpc>
              <a:buNone/>
            </a:pPr>
            <a:r>
              <a:rPr lang="en-US" sz="2150" dirty="0">
                <a:solidFill>
                  <a:srgbClr val="3C3939"/>
                </a:solidFill>
                <a:latin typeface="Raleway" pitchFamily="34" charset="0"/>
                <a:ea typeface="Raleway" pitchFamily="34" charset="-122"/>
                <a:cs typeface="Raleway" pitchFamily="34" charset="-120"/>
              </a:rPr>
              <a:t>Dropped Object Survey</a:t>
            </a:r>
            <a:endParaRPr lang="en-US" sz="2150" dirty="0"/>
          </a:p>
        </p:txBody>
      </p:sp>
      <p:sp>
        <p:nvSpPr>
          <p:cNvPr id="12" name="Text 6"/>
          <p:cNvSpPr/>
          <p:nvPr/>
        </p:nvSpPr>
        <p:spPr>
          <a:xfrm>
            <a:off x="4432816" y="6560701"/>
            <a:ext cx="4572714" cy="1062990"/>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Identifies and mitigates the risk of objects falling from heights, protecting workers and equipment.</a:t>
            </a:r>
            <a:endParaRPr lang="en-US" sz="1700" dirty="0"/>
          </a:p>
        </p:txBody>
      </p:sp>
      <p:pic>
        <p:nvPicPr>
          <p:cNvPr id="14" name="Picture 13" descr="A logo with a gear and fire&#10;&#10;AI-generated content may be incorrect.">
            <a:extLst>
              <a:ext uri="{FF2B5EF4-FFF2-40B4-BE49-F238E27FC236}">
                <a16:creationId xmlns:a16="http://schemas.microsoft.com/office/drawing/2014/main" id="{D9DD28F3-0020-9C5E-42BA-A2EF7EC8E198}"/>
              </a:ext>
            </a:extLst>
          </p:cNvPr>
          <p:cNvPicPr>
            <a:picLocks noChangeAspect="1"/>
          </p:cNvPicPr>
          <p:nvPr/>
        </p:nvPicPr>
        <p:blipFill>
          <a:blip r:embed="rId7"/>
          <a:srcRect l="20021" t="32989" r="9242" b="32653"/>
          <a:stretch>
            <a:fillRect/>
          </a:stretch>
        </p:blipFill>
        <p:spPr>
          <a:xfrm>
            <a:off x="12368463" y="93285"/>
            <a:ext cx="1989221" cy="96619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93088"/>
            <a:ext cx="7425690"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Welding Inspection Services</a:t>
            </a:r>
            <a:endParaRPr lang="en-US" sz="4450" dirty="0"/>
          </a:p>
        </p:txBody>
      </p:sp>
      <p:sp>
        <p:nvSpPr>
          <p:cNvPr id="4" name="Shape 1"/>
          <p:cNvSpPr/>
          <p:nvPr/>
        </p:nvSpPr>
        <p:spPr>
          <a:xfrm>
            <a:off x="793790" y="1942028"/>
            <a:ext cx="3664744" cy="2402324"/>
          </a:xfrm>
          <a:prstGeom prst="roundRect">
            <a:avLst>
              <a:gd name="adj" fmla="val 3966"/>
            </a:avLst>
          </a:prstGeom>
          <a:solidFill>
            <a:srgbClr val="E1E1EA"/>
          </a:solidFill>
          <a:ln w="7620">
            <a:solidFill>
              <a:srgbClr val="C7C7D0"/>
            </a:solidFill>
            <a:prstDash val="solid"/>
          </a:ln>
        </p:spPr>
        <p:txBody>
          <a:bodyPr/>
          <a:lstStyle/>
          <a:p>
            <a:endParaRPr lang="en-US"/>
          </a:p>
        </p:txBody>
      </p:sp>
      <p:sp>
        <p:nvSpPr>
          <p:cNvPr id="5" name="Text 2"/>
          <p:cNvSpPr/>
          <p:nvPr/>
        </p:nvSpPr>
        <p:spPr>
          <a:xfrm>
            <a:off x="1028224" y="2176463"/>
            <a:ext cx="3195876" cy="708660"/>
          </a:xfrm>
          <a:prstGeom prst="rect">
            <a:avLst/>
          </a:prstGeom>
          <a:noFill/>
          <a:ln/>
        </p:spPr>
        <p:txBody>
          <a:bodyPr wrap="squar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Visual Inspection Testing (VT)</a:t>
            </a:r>
            <a:endParaRPr lang="en-US" sz="2200" dirty="0"/>
          </a:p>
        </p:txBody>
      </p:sp>
      <p:sp>
        <p:nvSpPr>
          <p:cNvPr id="6" name="Text 3"/>
          <p:cNvSpPr/>
          <p:nvPr/>
        </p:nvSpPr>
        <p:spPr>
          <a:xfrm>
            <a:off x="1028224" y="3021211"/>
            <a:ext cx="3195876"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Cost-effective method for assessing surface defects and weld profiles.</a:t>
            </a:r>
            <a:endParaRPr lang="en-US" sz="1750" dirty="0"/>
          </a:p>
        </p:txBody>
      </p:sp>
      <p:sp>
        <p:nvSpPr>
          <p:cNvPr id="7" name="Shape 4"/>
          <p:cNvSpPr/>
          <p:nvPr/>
        </p:nvSpPr>
        <p:spPr>
          <a:xfrm>
            <a:off x="4685348" y="1942028"/>
            <a:ext cx="3664863" cy="2402324"/>
          </a:xfrm>
          <a:prstGeom prst="roundRect">
            <a:avLst>
              <a:gd name="adj" fmla="val 3966"/>
            </a:avLst>
          </a:prstGeom>
          <a:solidFill>
            <a:srgbClr val="E1E1EA"/>
          </a:solidFill>
          <a:ln w="7620">
            <a:solidFill>
              <a:srgbClr val="C7C7D0"/>
            </a:solidFill>
            <a:prstDash val="solid"/>
          </a:ln>
        </p:spPr>
        <p:txBody>
          <a:bodyPr/>
          <a:lstStyle/>
          <a:p>
            <a:endParaRPr lang="en-US"/>
          </a:p>
        </p:txBody>
      </p:sp>
      <p:sp>
        <p:nvSpPr>
          <p:cNvPr id="8" name="Text 5"/>
          <p:cNvSpPr/>
          <p:nvPr/>
        </p:nvSpPr>
        <p:spPr>
          <a:xfrm>
            <a:off x="4919782" y="2176463"/>
            <a:ext cx="3195995" cy="708660"/>
          </a:xfrm>
          <a:prstGeom prst="rect">
            <a:avLst/>
          </a:prstGeom>
          <a:noFill/>
          <a:ln/>
        </p:spPr>
        <p:txBody>
          <a:bodyPr wrap="squar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Dye Penetrant Inspection (DPI)</a:t>
            </a:r>
            <a:endParaRPr lang="en-US" sz="2200" dirty="0"/>
          </a:p>
        </p:txBody>
      </p:sp>
      <p:sp>
        <p:nvSpPr>
          <p:cNvPr id="9" name="Text 6"/>
          <p:cNvSpPr/>
          <p:nvPr/>
        </p:nvSpPr>
        <p:spPr>
          <a:xfrm>
            <a:off x="4919782" y="3021211"/>
            <a:ext cx="3195995"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Non-destructive testing to detect surface-breaking defects in non-porous materials.</a:t>
            </a:r>
            <a:endParaRPr lang="en-US" sz="1750" dirty="0"/>
          </a:p>
        </p:txBody>
      </p:sp>
      <p:sp>
        <p:nvSpPr>
          <p:cNvPr id="10" name="Shape 7"/>
          <p:cNvSpPr/>
          <p:nvPr/>
        </p:nvSpPr>
        <p:spPr>
          <a:xfrm>
            <a:off x="793790" y="4571167"/>
            <a:ext cx="3664744" cy="2765227"/>
          </a:xfrm>
          <a:prstGeom prst="roundRect">
            <a:avLst>
              <a:gd name="adj" fmla="val 3445"/>
            </a:avLst>
          </a:prstGeom>
          <a:solidFill>
            <a:srgbClr val="E1E1EA"/>
          </a:solidFill>
          <a:ln w="7620">
            <a:solidFill>
              <a:srgbClr val="C7C7D0"/>
            </a:solidFill>
            <a:prstDash val="solid"/>
          </a:ln>
        </p:spPr>
        <p:txBody>
          <a:bodyPr/>
          <a:lstStyle/>
          <a:p>
            <a:endParaRPr lang="en-US"/>
          </a:p>
        </p:txBody>
      </p:sp>
      <p:sp>
        <p:nvSpPr>
          <p:cNvPr id="11" name="Text 8"/>
          <p:cNvSpPr/>
          <p:nvPr/>
        </p:nvSpPr>
        <p:spPr>
          <a:xfrm>
            <a:off x="1028224" y="4805601"/>
            <a:ext cx="3195876" cy="708660"/>
          </a:xfrm>
          <a:prstGeom prst="rect">
            <a:avLst/>
          </a:prstGeom>
          <a:noFill/>
          <a:ln/>
        </p:spPr>
        <p:txBody>
          <a:bodyPr wrap="squar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Magnetic Particle Inspection (MPI)</a:t>
            </a:r>
            <a:endParaRPr lang="en-US" sz="2200" dirty="0"/>
          </a:p>
        </p:txBody>
      </p:sp>
      <p:sp>
        <p:nvSpPr>
          <p:cNvPr id="12" name="Text 9"/>
          <p:cNvSpPr/>
          <p:nvPr/>
        </p:nvSpPr>
        <p:spPr>
          <a:xfrm>
            <a:off x="1028224" y="5650349"/>
            <a:ext cx="3195876" cy="1451610"/>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Widely used NDT method for detecting surface and near-surface defects in ferromagnetic materials.</a:t>
            </a:r>
            <a:endParaRPr lang="en-US" sz="1750" dirty="0"/>
          </a:p>
        </p:txBody>
      </p:sp>
      <p:sp>
        <p:nvSpPr>
          <p:cNvPr id="13" name="Shape 10"/>
          <p:cNvSpPr/>
          <p:nvPr/>
        </p:nvSpPr>
        <p:spPr>
          <a:xfrm>
            <a:off x="4685348" y="4571167"/>
            <a:ext cx="3664863" cy="2765227"/>
          </a:xfrm>
          <a:prstGeom prst="roundRect">
            <a:avLst>
              <a:gd name="adj" fmla="val 3445"/>
            </a:avLst>
          </a:prstGeom>
          <a:solidFill>
            <a:srgbClr val="E1E1EA"/>
          </a:solidFill>
          <a:ln w="7620">
            <a:solidFill>
              <a:srgbClr val="C7C7D0"/>
            </a:solidFill>
            <a:prstDash val="solid"/>
          </a:ln>
        </p:spPr>
        <p:txBody>
          <a:bodyPr/>
          <a:lstStyle/>
          <a:p>
            <a:endParaRPr lang="en-US"/>
          </a:p>
        </p:txBody>
      </p:sp>
      <p:sp>
        <p:nvSpPr>
          <p:cNvPr id="14" name="Text 11"/>
          <p:cNvSpPr/>
          <p:nvPr/>
        </p:nvSpPr>
        <p:spPr>
          <a:xfrm>
            <a:off x="4919782" y="4805601"/>
            <a:ext cx="3195995" cy="708660"/>
          </a:xfrm>
          <a:prstGeom prst="rect">
            <a:avLst/>
          </a:prstGeom>
          <a:noFill/>
          <a:ln/>
        </p:spPr>
        <p:txBody>
          <a:bodyPr wrap="squar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Ultrasonic Inspection (UT)</a:t>
            </a:r>
            <a:endParaRPr lang="en-US" sz="2200" dirty="0"/>
          </a:p>
        </p:txBody>
      </p:sp>
      <p:sp>
        <p:nvSpPr>
          <p:cNvPr id="15" name="Text 12"/>
          <p:cNvSpPr/>
          <p:nvPr/>
        </p:nvSpPr>
        <p:spPr>
          <a:xfrm>
            <a:off x="4919782" y="5650349"/>
            <a:ext cx="3195995" cy="1451610"/>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Highly accurate NDT method using high-frequency sound waves to detect internal defects.</a:t>
            </a:r>
            <a:endParaRPr lang="en-US" sz="1750" dirty="0"/>
          </a:p>
        </p:txBody>
      </p:sp>
      <p:pic>
        <p:nvPicPr>
          <p:cNvPr id="16" name="Picture 15" descr="A logo with a gear and fire&#10;&#10;AI-generated content may be incorrect.">
            <a:extLst>
              <a:ext uri="{FF2B5EF4-FFF2-40B4-BE49-F238E27FC236}">
                <a16:creationId xmlns:a16="http://schemas.microsoft.com/office/drawing/2014/main" id="{38C7AB7D-2E17-7520-B7AD-7B7BD0A16922}"/>
              </a:ext>
            </a:extLst>
          </p:cNvPr>
          <p:cNvPicPr>
            <a:picLocks noChangeAspect="1"/>
          </p:cNvPicPr>
          <p:nvPr/>
        </p:nvPicPr>
        <p:blipFill>
          <a:blip r:embed="rId4"/>
          <a:srcRect l="20021" t="32989" r="9242" b="32653"/>
          <a:stretch>
            <a:fillRect/>
          </a:stretch>
        </p:blipFill>
        <p:spPr>
          <a:xfrm>
            <a:off x="7024048" y="69831"/>
            <a:ext cx="1989221" cy="96619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249442"/>
            <a:ext cx="7197209"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Tubular Inspection Services</a:t>
            </a:r>
            <a:endParaRPr lang="en-US" sz="4450" dirty="0"/>
          </a:p>
        </p:txBody>
      </p:sp>
      <p:sp>
        <p:nvSpPr>
          <p:cNvPr id="4" name="Text 1"/>
          <p:cNvSpPr/>
          <p:nvPr/>
        </p:nvSpPr>
        <p:spPr>
          <a:xfrm>
            <a:off x="6280190" y="2298383"/>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Tubular goods, including drill pipes, casings, and tubing, require regular inspections to ensure structural integrity and safe operations.</a:t>
            </a:r>
            <a:endParaRPr lang="en-US" sz="1750" dirty="0"/>
          </a:p>
        </p:txBody>
      </p:sp>
      <p:sp>
        <p:nvSpPr>
          <p:cNvPr id="5" name="Shape 2"/>
          <p:cNvSpPr/>
          <p:nvPr/>
        </p:nvSpPr>
        <p:spPr>
          <a:xfrm>
            <a:off x="6280190" y="3279338"/>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6" name="Text 3"/>
          <p:cNvSpPr/>
          <p:nvPr/>
        </p:nvSpPr>
        <p:spPr>
          <a:xfrm>
            <a:off x="7017306" y="3357205"/>
            <a:ext cx="2870359"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Full-length Inspection</a:t>
            </a:r>
            <a:endParaRPr lang="en-US" sz="2200" dirty="0"/>
          </a:p>
        </p:txBody>
      </p:sp>
      <p:sp>
        <p:nvSpPr>
          <p:cNvPr id="7" name="Text 4"/>
          <p:cNvSpPr/>
          <p:nvPr/>
        </p:nvSpPr>
        <p:spPr>
          <a:xfrm>
            <a:off x="7017306" y="3847624"/>
            <a:ext cx="6819305"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Examination of tubular goods for cracks, corrosion, and wear.</a:t>
            </a:r>
            <a:endParaRPr lang="en-US" sz="1750" dirty="0"/>
          </a:p>
        </p:txBody>
      </p:sp>
      <p:sp>
        <p:nvSpPr>
          <p:cNvPr id="8" name="Shape 5"/>
          <p:cNvSpPr/>
          <p:nvPr/>
        </p:nvSpPr>
        <p:spPr>
          <a:xfrm>
            <a:off x="6280190" y="4664154"/>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9" name="Text 6"/>
          <p:cNvSpPr/>
          <p:nvPr/>
        </p:nvSpPr>
        <p:spPr>
          <a:xfrm>
            <a:off x="7017306" y="474202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Thread Inspection</a:t>
            </a:r>
            <a:endParaRPr lang="en-US" sz="2200" dirty="0"/>
          </a:p>
        </p:txBody>
      </p:sp>
      <p:sp>
        <p:nvSpPr>
          <p:cNvPr id="10" name="Text 7"/>
          <p:cNvSpPr/>
          <p:nvPr/>
        </p:nvSpPr>
        <p:spPr>
          <a:xfrm>
            <a:off x="7017306" y="5232440"/>
            <a:ext cx="6819305"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Detailed assessment of threaded connections.</a:t>
            </a:r>
            <a:endParaRPr lang="en-US" sz="1750" dirty="0"/>
          </a:p>
        </p:txBody>
      </p:sp>
      <p:sp>
        <p:nvSpPr>
          <p:cNvPr id="11" name="Shape 8"/>
          <p:cNvSpPr/>
          <p:nvPr/>
        </p:nvSpPr>
        <p:spPr>
          <a:xfrm>
            <a:off x="6280190" y="6048970"/>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12" name="Text 9"/>
          <p:cNvSpPr/>
          <p:nvPr/>
        </p:nvSpPr>
        <p:spPr>
          <a:xfrm>
            <a:off x="7017306" y="612683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Hardness Testing</a:t>
            </a:r>
            <a:endParaRPr lang="en-US" sz="2200" dirty="0"/>
          </a:p>
        </p:txBody>
      </p:sp>
      <p:sp>
        <p:nvSpPr>
          <p:cNvPr id="13" name="Text 10"/>
          <p:cNvSpPr/>
          <p:nvPr/>
        </p:nvSpPr>
        <p:spPr>
          <a:xfrm>
            <a:off x="7017306" y="6617256"/>
            <a:ext cx="6819305"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Evaluating material properties for safety and performance.</a:t>
            </a:r>
            <a:endParaRPr lang="en-US" sz="1750" dirty="0"/>
          </a:p>
        </p:txBody>
      </p:sp>
      <p:pic>
        <p:nvPicPr>
          <p:cNvPr id="15" name="Picture 14" descr="A logo with a gear and fire&#10;&#10;AI-generated content may be incorrect.">
            <a:extLst>
              <a:ext uri="{FF2B5EF4-FFF2-40B4-BE49-F238E27FC236}">
                <a16:creationId xmlns:a16="http://schemas.microsoft.com/office/drawing/2014/main" id="{D62AC541-317D-3186-C733-407CB589421E}"/>
              </a:ext>
            </a:extLst>
          </p:cNvPr>
          <p:cNvPicPr>
            <a:picLocks noChangeAspect="1"/>
          </p:cNvPicPr>
          <p:nvPr/>
        </p:nvPicPr>
        <p:blipFill>
          <a:blip r:embed="rId4"/>
          <a:srcRect l="20021" t="32989" r="9242" b="32653"/>
          <a:stretch>
            <a:fillRect/>
          </a:stretch>
        </p:blipFill>
        <p:spPr>
          <a:xfrm>
            <a:off x="12368463" y="93285"/>
            <a:ext cx="1989221" cy="96619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838"/>
          </a:xfrm>
          <a:prstGeom prst="rect">
            <a:avLst/>
          </a:prstGeom>
        </p:spPr>
      </p:pic>
      <p:sp>
        <p:nvSpPr>
          <p:cNvPr id="3" name="Text 0"/>
          <p:cNvSpPr/>
          <p:nvPr/>
        </p:nvSpPr>
        <p:spPr>
          <a:xfrm>
            <a:off x="6205657" y="565071"/>
            <a:ext cx="5137785" cy="642104"/>
          </a:xfrm>
          <a:prstGeom prst="rect">
            <a:avLst/>
          </a:prstGeom>
          <a:noFill/>
          <a:ln/>
        </p:spPr>
        <p:txBody>
          <a:bodyPr wrap="none" lIns="0" tIns="0" rIns="0" bIns="0" rtlCol="0" anchor="t"/>
          <a:lstStyle/>
          <a:p>
            <a:pPr marL="0" indent="0" algn="l">
              <a:lnSpc>
                <a:spcPts val="5050"/>
              </a:lnSpc>
              <a:buNone/>
            </a:pPr>
            <a:r>
              <a:rPr lang="en-US" sz="4000" dirty="0">
                <a:solidFill>
                  <a:srgbClr val="1B1B27"/>
                </a:solidFill>
                <a:latin typeface="Raleway" pitchFamily="34" charset="0"/>
                <a:ea typeface="Raleway" pitchFamily="34" charset="-122"/>
                <a:cs typeface="Raleway" pitchFamily="34" charset="-120"/>
              </a:rPr>
              <a:t>Hydro Testing</a:t>
            </a:r>
            <a:endParaRPr lang="en-US" sz="4000" dirty="0"/>
          </a:p>
        </p:txBody>
      </p:sp>
      <p:sp>
        <p:nvSpPr>
          <p:cNvPr id="4" name="Text 1"/>
          <p:cNvSpPr/>
          <p:nvPr/>
        </p:nvSpPr>
        <p:spPr>
          <a:xfrm>
            <a:off x="6205657" y="1515428"/>
            <a:ext cx="7705487" cy="986195"/>
          </a:xfrm>
          <a:prstGeom prst="rect">
            <a:avLst/>
          </a:prstGeom>
          <a:noFill/>
          <a:ln/>
        </p:spPr>
        <p:txBody>
          <a:bodyPr wrap="squar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Hydro Testing involves filling a pipeline, pressure vessel, or other container with water and pressurizing it to ensure it can safely withstand expected operational pressures.</a:t>
            </a:r>
            <a:endParaRPr lang="en-US" sz="1600" dirty="0"/>
          </a:p>
        </p:txBody>
      </p:sp>
      <p:pic>
        <p:nvPicPr>
          <p:cNvPr id="5" name="Image 1" descr="preencoded.png"/>
          <p:cNvPicPr>
            <a:picLocks noChangeAspect="1"/>
          </p:cNvPicPr>
          <p:nvPr/>
        </p:nvPicPr>
        <p:blipFill>
          <a:blip r:embed="rId4"/>
          <a:stretch>
            <a:fillRect/>
          </a:stretch>
        </p:blipFill>
        <p:spPr>
          <a:xfrm>
            <a:off x="6205657" y="2732723"/>
            <a:ext cx="1027509" cy="1233011"/>
          </a:xfrm>
          <a:prstGeom prst="rect">
            <a:avLst/>
          </a:prstGeom>
        </p:spPr>
      </p:pic>
      <p:sp>
        <p:nvSpPr>
          <p:cNvPr id="6" name="Text 2"/>
          <p:cNvSpPr/>
          <p:nvPr/>
        </p:nvSpPr>
        <p:spPr>
          <a:xfrm>
            <a:off x="7438668" y="2938224"/>
            <a:ext cx="2568893" cy="321112"/>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Filling</a:t>
            </a:r>
            <a:endParaRPr lang="en-US" sz="2000" dirty="0"/>
          </a:p>
        </p:txBody>
      </p:sp>
      <p:sp>
        <p:nvSpPr>
          <p:cNvPr id="7" name="Text 3"/>
          <p:cNvSpPr/>
          <p:nvPr/>
        </p:nvSpPr>
        <p:spPr>
          <a:xfrm>
            <a:off x="7438668" y="3382566"/>
            <a:ext cx="6472476" cy="328732"/>
          </a:xfrm>
          <a:prstGeom prst="rect">
            <a:avLst/>
          </a:prstGeom>
          <a:noFill/>
          <a:ln/>
        </p:spPr>
        <p:txBody>
          <a:bodyPr wrap="non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Container filled with water</a:t>
            </a:r>
            <a:endParaRPr lang="en-US" sz="1600" dirty="0"/>
          </a:p>
        </p:txBody>
      </p:sp>
      <p:pic>
        <p:nvPicPr>
          <p:cNvPr id="8" name="Image 2" descr="preencoded.png"/>
          <p:cNvPicPr>
            <a:picLocks noChangeAspect="1"/>
          </p:cNvPicPr>
          <p:nvPr/>
        </p:nvPicPr>
        <p:blipFill>
          <a:blip r:embed="rId5"/>
          <a:stretch>
            <a:fillRect/>
          </a:stretch>
        </p:blipFill>
        <p:spPr>
          <a:xfrm>
            <a:off x="6205657" y="3965734"/>
            <a:ext cx="1027509" cy="1233011"/>
          </a:xfrm>
          <a:prstGeom prst="rect">
            <a:avLst/>
          </a:prstGeom>
        </p:spPr>
      </p:pic>
      <p:sp>
        <p:nvSpPr>
          <p:cNvPr id="9" name="Text 4"/>
          <p:cNvSpPr/>
          <p:nvPr/>
        </p:nvSpPr>
        <p:spPr>
          <a:xfrm>
            <a:off x="7438668" y="4171236"/>
            <a:ext cx="2568893" cy="321112"/>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Pressurizing</a:t>
            </a:r>
            <a:endParaRPr lang="en-US" sz="2000" dirty="0"/>
          </a:p>
        </p:txBody>
      </p:sp>
      <p:sp>
        <p:nvSpPr>
          <p:cNvPr id="10" name="Text 5"/>
          <p:cNvSpPr/>
          <p:nvPr/>
        </p:nvSpPr>
        <p:spPr>
          <a:xfrm>
            <a:off x="7438668" y="4615577"/>
            <a:ext cx="6472476" cy="328732"/>
          </a:xfrm>
          <a:prstGeom prst="rect">
            <a:avLst/>
          </a:prstGeom>
          <a:noFill/>
          <a:ln/>
        </p:spPr>
        <p:txBody>
          <a:bodyPr wrap="non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Increase pressure to test levels</a:t>
            </a:r>
            <a:endParaRPr lang="en-US" sz="1600" dirty="0"/>
          </a:p>
        </p:txBody>
      </p:sp>
      <p:pic>
        <p:nvPicPr>
          <p:cNvPr id="11" name="Image 3" descr="preencoded.png"/>
          <p:cNvPicPr>
            <a:picLocks noChangeAspect="1"/>
          </p:cNvPicPr>
          <p:nvPr/>
        </p:nvPicPr>
        <p:blipFill>
          <a:blip r:embed="rId6"/>
          <a:stretch>
            <a:fillRect/>
          </a:stretch>
        </p:blipFill>
        <p:spPr>
          <a:xfrm>
            <a:off x="6205657" y="5198745"/>
            <a:ext cx="1027509" cy="1233011"/>
          </a:xfrm>
          <a:prstGeom prst="rect">
            <a:avLst/>
          </a:prstGeom>
        </p:spPr>
      </p:pic>
      <p:sp>
        <p:nvSpPr>
          <p:cNvPr id="12" name="Text 6"/>
          <p:cNvSpPr/>
          <p:nvPr/>
        </p:nvSpPr>
        <p:spPr>
          <a:xfrm>
            <a:off x="7438668" y="5404247"/>
            <a:ext cx="2568893" cy="321112"/>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Monitoring</a:t>
            </a:r>
            <a:endParaRPr lang="en-US" sz="2000" dirty="0"/>
          </a:p>
        </p:txBody>
      </p:sp>
      <p:sp>
        <p:nvSpPr>
          <p:cNvPr id="13" name="Text 7"/>
          <p:cNvSpPr/>
          <p:nvPr/>
        </p:nvSpPr>
        <p:spPr>
          <a:xfrm>
            <a:off x="7438668" y="5848588"/>
            <a:ext cx="6472476" cy="328732"/>
          </a:xfrm>
          <a:prstGeom prst="rect">
            <a:avLst/>
          </a:prstGeom>
          <a:noFill/>
          <a:ln/>
        </p:spPr>
        <p:txBody>
          <a:bodyPr wrap="non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Observe for leaks or weaknesses</a:t>
            </a:r>
            <a:endParaRPr lang="en-US" sz="1600" dirty="0"/>
          </a:p>
        </p:txBody>
      </p:sp>
      <p:pic>
        <p:nvPicPr>
          <p:cNvPr id="14" name="Image 4" descr="preencoded.png"/>
          <p:cNvPicPr>
            <a:picLocks noChangeAspect="1"/>
          </p:cNvPicPr>
          <p:nvPr/>
        </p:nvPicPr>
        <p:blipFill>
          <a:blip r:embed="rId7"/>
          <a:stretch>
            <a:fillRect/>
          </a:stretch>
        </p:blipFill>
        <p:spPr>
          <a:xfrm>
            <a:off x="6205657" y="6431756"/>
            <a:ext cx="1027509" cy="1233011"/>
          </a:xfrm>
          <a:prstGeom prst="rect">
            <a:avLst/>
          </a:prstGeom>
        </p:spPr>
      </p:pic>
      <p:sp>
        <p:nvSpPr>
          <p:cNvPr id="15" name="Text 8"/>
          <p:cNvSpPr/>
          <p:nvPr/>
        </p:nvSpPr>
        <p:spPr>
          <a:xfrm>
            <a:off x="7438668" y="6637258"/>
            <a:ext cx="2568893" cy="321112"/>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Evaluation</a:t>
            </a:r>
            <a:endParaRPr lang="en-US" sz="2000" dirty="0"/>
          </a:p>
        </p:txBody>
      </p:sp>
      <p:sp>
        <p:nvSpPr>
          <p:cNvPr id="16" name="Text 9"/>
          <p:cNvSpPr/>
          <p:nvPr/>
        </p:nvSpPr>
        <p:spPr>
          <a:xfrm>
            <a:off x="7438668" y="7081599"/>
            <a:ext cx="6472476" cy="328732"/>
          </a:xfrm>
          <a:prstGeom prst="rect">
            <a:avLst/>
          </a:prstGeom>
          <a:noFill/>
          <a:ln/>
        </p:spPr>
        <p:txBody>
          <a:bodyPr wrap="non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Assess structural integrity</a:t>
            </a:r>
            <a:endParaRPr lang="en-US" sz="1600" dirty="0"/>
          </a:p>
        </p:txBody>
      </p:sp>
      <p:pic>
        <p:nvPicPr>
          <p:cNvPr id="18" name="Picture 17" descr="A logo with a gear and fire&#10;&#10;AI-generated content may be incorrect.">
            <a:extLst>
              <a:ext uri="{FF2B5EF4-FFF2-40B4-BE49-F238E27FC236}">
                <a16:creationId xmlns:a16="http://schemas.microsoft.com/office/drawing/2014/main" id="{1E5B9839-4AEA-72D6-8EF8-628E321F9578}"/>
              </a:ext>
            </a:extLst>
          </p:cNvPr>
          <p:cNvPicPr>
            <a:picLocks noChangeAspect="1"/>
          </p:cNvPicPr>
          <p:nvPr/>
        </p:nvPicPr>
        <p:blipFill>
          <a:blip r:embed="rId8"/>
          <a:srcRect l="20021" t="32989" r="9242" b="32653"/>
          <a:stretch>
            <a:fillRect/>
          </a:stretch>
        </p:blipFill>
        <p:spPr>
          <a:xfrm>
            <a:off x="12368463" y="93285"/>
            <a:ext cx="1989221" cy="96619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793790" y="1556147"/>
            <a:ext cx="8953143"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Training and Consultancy Services</a:t>
            </a:r>
            <a:endParaRPr lang="en-US" sz="4450" dirty="0"/>
          </a:p>
        </p:txBody>
      </p:sp>
      <p:sp>
        <p:nvSpPr>
          <p:cNvPr id="3" name="Text 1"/>
          <p:cNvSpPr/>
          <p:nvPr/>
        </p:nvSpPr>
        <p:spPr>
          <a:xfrm>
            <a:off x="793790" y="2718554"/>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4" name="Text 2"/>
          <p:cNvSpPr/>
          <p:nvPr/>
        </p:nvSpPr>
        <p:spPr>
          <a:xfrm>
            <a:off x="793790" y="3563422"/>
            <a:ext cx="2946202"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Rig Inspection Training</a:t>
            </a:r>
            <a:endParaRPr lang="en-US" sz="2200" dirty="0"/>
          </a:p>
        </p:txBody>
      </p:sp>
      <p:sp>
        <p:nvSpPr>
          <p:cNvPr id="5" name="Text 3"/>
          <p:cNvSpPr/>
          <p:nvPr/>
        </p:nvSpPr>
        <p:spPr>
          <a:xfrm>
            <a:off x="793790" y="4144566"/>
            <a:ext cx="3978116"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Comprehensive programs covering API standards, NDT methods, and rig components.</a:t>
            </a:r>
            <a:endParaRPr lang="en-US" sz="1750" dirty="0"/>
          </a:p>
        </p:txBody>
      </p:sp>
      <p:sp>
        <p:nvSpPr>
          <p:cNvPr id="6" name="Text 4"/>
          <p:cNvSpPr/>
          <p:nvPr/>
        </p:nvSpPr>
        <p:spPr>
          <a:xfrm>
            <a:off x="5332928" y="356342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Consultancy Services</a:t>
            </a:r>
            <a:endParaRPr lang="en-US" sz="2200" dirty="0"/>
          </a:p>
        </p:txBody>
      </p:sp>
      <p:sp>
        <p:nvSpPr>
          <p:cNvPr id="7" name="Text 5"/>
          <p:cNvSpPr/>
          <p:nvPr/>
        </p:nvSpPr>
        <p:spPr>
          <a:xfrm>
            <a:off x="5332928" y="4144566"/>
            <a:ext cx="3978116"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Operational assessments, compliance audits, and incident investigations.</a:t>
            </a:r>
            <a:endParaRPr lang="en-US" sz="1750" dirty="0"/>
          </a:p>
        </p:txBody>
      </p:sp>
      <p:sp>
        <p:nvSpPr>
          <p:cNvPr id="8" name="Text 6"/>
          <p:cNvSpPr/>
          <p:nvPr/>
        </p:nvSpPr>
        <p:spPr>
          <a:xfrm>
            <a:off x="9872067" y="356342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Combined Programs</a:t>
            </a:r>
            <a:endParaRPr lang="en-US" sz="2200" dirty="0"/>
          </a:p>
        </p:txBody>
      </p:sp>
      <p:sp>
        <p:nvSpPr>
          <p:cNvPr id="9" name="Text 7"/>
          <p:cNvSpPr/>
          <p:nvPr/>
        </p:nvSpPr>
        <p:spPr>
          <a:xfrm>
            <a:off x="9872067" y="4144566"/>
            <a:ext cx="3978116"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Integrating training and consultancy for holistic rig management and personnel development.</a:t>
            </a:r>
            <a:endParaRPr lang="en-US" sz="1750" dirty="0"/>
          </a:p>
        </p:txBody>
      </p:sp>
      <p:sp>
        <p:nvSpPr>
          <p:cNvPr id="10" name="Text 8"/>
          <p:cNvSpPr/>
          <p:nvPr/>
        </p:nvSpPr>
        <p:spPr>
          <a:xfrm>
            <a:off x="793790" y="5692497"/>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1" name="Text 9"/>
          <p:cNvSpPr/>
          <p:nvPr/>
        </p:nvSpPr>
        <p:spPr>
          <a:xfrm>
            <a:off x="793790" y="6310551"/>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pic>
        <p:nvPicPr>
          <p:cNvPr id="13" name="Picture 12" descr="A logo with a gear and fire&#10;&#10;AI-generated content may be incorrect.">
            <a:extLst>
              <a:ext uri="{FF2B5EF4-FFF2-40B4-BE49-F238E27FC236}">
                <a16:creationId xmlns:a16="http://schemas.microsoft.com/office/drawing/2014/main" id="{1AEB802C-D57F-7609-BDF6-B6128E9B1D3D}"/>
              </a:ext>
            </a:extLst>
          </p:cNvPr>
          <p:cNvPicPr>
            <a:picLocks noChangeAspect="1"/>
          </p:cNvPicPr>
          <p:nvPr/>
        </p:nvPicPr>
        <p:blipFill>
          <a:blip r:embed="rId3"/>
          <a:srcRect l="20021" t="32989" r="9242" b="32653"/>
          <a:stretch>
            <a:fillRect/>
          </a:stretch>
        </p:blipFill>
        <p:spPr>
          <a:xfrm>
            <a:off x="12368463" y="93285"/>
            <a:ext cx="1989221" cy="96619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1743"/>
          </a:xfrm>
          <a:prstGeom prst="rect">
            <a:avLst/>
          </a:prstGeom>
        </p:spPr>
      </p:pic>
      <p:sp>
        <p:nvSpPr>
          <p:cNvPr id="3" name="Text 0"/>
          <p:cNvSpPr/>
          <p:nvPr/>
        </p:nvSpPr>
        <p:spPr>
          <a:xfrm>
            <a:off x="750689" y="589836"/>
            <a:ext cx="5362813" cy="670322"/>
          </a:xfrm>
          <a:prstGeom prst="rect">
            <a:avLst/>
          </a:prstGeom>
          <a:noFill/>
          <a:ln/>
        </p:spPr>
        <p:txBody>
          <a:bodyPr wrap="none" lIns="0" tIns="0" rIns="0" bIns="0" rtlCol="0" anchor="t"/>
          <a:lstStyle/>
          <a:p>
            <a:pPr marL="0" indent="0" algn="l">
              <a:lnSpc>
                <a:spcPts val="5250"/>
              </a:lnSpc>
              <a:buNone/>
            </a:pPr>
            <a:r>
              <a:rPr lang="en-US" sz="4200" dirty="0">
                <a:solidFill>
                  <a:srgbClr val="1B1B27"/>
                </a:solidFill>
                <a:latin typeface="Raleway" pitchFamily="34" charset="0"/>
                <a:ea typeface="Raleway" pitchFamily="34" charset="-122"/>
                <a:cs typeface="Raleway" pitchFamily="34" charset="-120"/>
              </a:rPr>
              <a:t>Manpower Supply</a:t>
            </a:r>
            <a:endParaRPr lang="en-US" sz="4200" dirty="0"/>
          </a:p>
        </p:txBody>
      </p:sp>
      <p:sp>
        <p:nvSpPr>
          <p:cNvPr id="4" name="Text 1"/>
          <p:cNvSpPr/>
          <p:nvPr/>
        </p:nvSpPr>
        <p:spPr>
          <a:xfrm>
            <a:off x="750689" y="1581864"/>
            <a:ext cx="7642622" cy="1029772"/>
          </a:xfrm>
          <a:prstGeom prst="rect">
            <a:avLst/>
          </a:prstGeom>
          <a:noFill/>
          <a:ln/>
        </p:spPr>
        <p:txBody>
          <a:bodyPr wrap="square" lIns="0" tIns="0" rIns="0" bIns="0" rtlCol="0" anchor="t"/>
          <a:lstStyle/>
          <a:p>
            <a:pPr marL="0" indent="0" algn="l">
              <a:lnSpc>
                <a:spcPts val="2700"/>
              </a:lnSpc>
              <a:buNone/>
            </a:pPr>
            <a:r>
              <a:rPr lang="en-US" sz="1650" dirty="0" err="1">
                <a:solidFill>
                  <a:srgbClr val="3C3939"/>
                </a:solidFill>
                <a:latin typeface="Roboto" pitchFamily="34" charset="0"/>
                <a:ea typeface="Roboto" pitchFamily="34" charset="-122"/>
                <a:cs typeface="Roboto" pitchFamily="34" charset="-120"/>
              </a:rPr>
              <a:t>RigZone</a:t>
            </a:r>
            <a:r>
              <a:rPr lang="en-US" sz="1650" dirty="0">
                <a:solidFill>
                  <a:srgbClr val="3C3939"/>
                </a:solidFill>
                <a:latin typeface="Roboto" pitchFamily="34" charset="0"/>
                <a:ea typeface="Roboto" pitchFamily="34" charset="-122"/>
                <a:cs typeface="Roboto" pitchFamily="34" charset="-120"/>
              </a:rPr>
              <a:t> Overseas supplies highly trained Drilling engineers, Rig Crew, and specialists for a range of tasks including inspections, maintenance, operations support, and project management.</a:t>
            </a:r>
            <a:endParaRPr lang="en-US" sz="1650" dirty="0"/>
          </a:p>
        </p:txBody>
      </p:sp>
      <p:pic>
        <p:nvPicPr>
          <p:cNvPr id="5" name="Image 1" descr="preencoded.png"/>
          <p:cNvPicPr>
            <a:picLocks noChangeAspect="1"/>
          </p:cNvPicPr>
          <p:nvPr/>
        </p:nvPicPr>
        <p:blipFill>
          <a:blip r:embed="rId4"/>
          <a:stretch>
            <a:fillRect/>
          </a:stretch>
        </p:blipFill>
        <p:spPr>
          <a:xfrm>
            <a:off x="750689" y="2852857"/>
            <a:ext cx="536258" cy="536258"/>
          </a:xfrm>
          <a:prstGeom prst="rect">
            <a:avLst/>
          </a:prstGeom>
        </p:spPr>
      </p:pic>
      <p:sp>
        <p:nvSpPr>
          <p:cNvPr id="6" name="Text 2"/>
          <p:cNvSpPr/>
          <p:nvPr/>
        </p:nvSpPr>
        <p:spPr>
          <a:xfrm>
            <a:off x="750689" y="3657243"/>
            <a:ext cx="2681407" cy="335161"/>
          </a:xfrm>
          <a:prstGeom prst="rect">
            <a:avLst/>
          </a:prstGeom>
          <a:noFill/>
          <a:ln/>
        </p:spPr>
        <p:txBody>
          <a:bodyPr wrap="none" lIns="0" tIns="0" rIns="0" bIns="0" rtlCol="0" anchor="t"/>
          <a:lstStyle/>
          <a:p>
            <a:pPr marL="0" indent="0" algn="l">
              <a:lnSpc>
                <a:spcPts val="2600"/>
              </a:lnSpc>
              <a:buNone/>
            </a:pPr>
            <a:r>
              <a:rPr lang="en-US" sz="2100" dirty="0">
                <a:solidFill>
                  <a:srgbClr val="3C3939"/>
                </a:solidFill>
                <a:latin typeface="Raleway" pitchFamily="34" charset="0"/>
                <a:ea typeface="Raleway" pitchFamily="34" charset="-122"/>
                <a:cs typeface="Raleway" pitchFamily="34" charset="-120"/>
              </a:rPr>
              <a:t>Drilling Engineers</a:t>
            </a:r>
            <a:endParaRPr lang="en-US" sz="2100" dirty="0"/>
          </a:p>
        </p:txBody>
      </p:sp>
      <p:sp>
        <p:nvSpPr>
          <p:cNvPr id="7" name="Text 3"/>
          <p:cNvSpPr/>
          <p:nvPr/>
        </p:nvSpPr>
        <p:spPr>
          <a:xfrm>
            <a:off x="750689" y="4121110"/>
            <a:ext cx="3687247" cy="686514"/>
          </a:xfrm>
          <a:prstGeom prst="rect">
            <a:avLst/>
          </a:prstGeom>
          <a:noFill/>
          <a:ln/>
        </p:spPr>
        <p:txBody>
          <a:bodyPr wrap="square" lIns="0" tIns="0" rIns="0" bIns="0" rtlCol="0" anchor="t"/>
          <a:lstStyle/>
          <a:p>
            <a:pPr marL="0" indent="0" algn="l">
              <a:lnSpc>
                <a:spcPts val="2700"/>
              </a:lnSpc>
              <a:buNone/>
            </a:pPr>
            <a:r>
              <a:rPr lang="en-US" sz="1650" dirty="0">
                <a:solidFill>
                  <a:srgbClr val="3C3939"/>
                </a:solidFill>
                <a:latin typeface="Roboto" pitchFamily="34" charset="0"/>
                <a:ea typeface="Roboto" pitchFamily="34" charset="-122"/>
                <a:cs typeface="Roboto" pitchFamily="34" charset="-120"/>
              </a:rPr>
              <a:t>Experienced professionals for complex drilling operations.</a:t>
            </a:r>
            <a:endParaRPr lang="en-US" sz="1650" dirty="0"/>
          </a:p>
        </p:txBody>
      </p:sp>
      <p:pic>
        <p:nvPicPr>
          <p:cNvPr id="8" name="Image 2" descr="preencoded.png"/>
          <p:cNvPicPr>
            <a:picLocks noChangeAspect="1"/>
          </p:cNvPicPr>
          <p:nvPr/>
        </p:nvPicPr>
        <p:blipFill>
          <a:blip r:embed="rId5"/>
          <a:stretch>
            <a:fillRect/>
          </a:stretch>
        </p:blipFill>
        <p:spPr>
          <a:xfrm>
            <a:off x="4706064" y="2852857"/>
            <a:ext cx="536258" cy="536258"/>
          </a:xfrm>
          <a:prstGeom prst="rect">
            <a:avLst/>
          </a:prstGeom>
        </p:spPr>
      </p:pic>
      <p:sp>
        <p:nvSpPr>
          <p:cNvPr id="9" name="Text 4"/>
          <p:cNvSpPr/>
          <p:nvPr/>
        </p:nvSpPr>
        <p:spPr>
          <a:xfrm>
            <a:off x="4706064" y="3657243"/>
            <a:ext cx="2681407" cy="335161"/>
          </a:xfrm>
          <a:prstGeom prst="rect">
            <a:avLst/>
          </a:prstGeom>
          <a:noFill/>
          <a:ln/>
        </p:spPr>
        <p:txBody>
          <a:bodyPr wrap="none" lIns="0" tIns="0" rIns="0" bIns="0" rtlCol="0" anchor="t"/>
          <a:lstStyle/>
          <a:p>
            <a:pPr marL="0" indent="0" algn="l">
              <a:lnSpc>
                <a:spcPts val="2600"/>
              </a:lnSpc>
              <a:buNone/>
            </a:pPr>
            <a:r>
              <a:rPr lang="en-US" sz="2100" dirty="0">
                <a:solidFill>
                  <a:srgbClr val="3C3939"/>
                </a:solidFill>
                <a:latin typeface="Raleway" pitchFamily="34" charset="0"/>
                <a:ea typeface="Raleway" pitchFamily="34" charset="-122"/>
                <a:cs typeface="Raleway" pitchFamily="34" charset="-120"/>
              </a:rPr>
              <a:t>Rig Crew</a:t>
            </a:r>
            <a:endParaRPr lang="en-US" sz="2100" dirty="0"/>
          </a:p>
        </p:txBody>
      </p:sp>
      <p:sp>
        <p:nvSpPr>
          <p:cNvPr id="10" name="Text 5"/>
          <p:cNvSpPr/>
          <p:nvPr/>
        </p:nvSpPr>
        <p:spPr>
          <a:xfrm>
            <a:off x="4706064" y="4121110"/>
            <a:ext cx="3687247" cy="686514"/>
          </a:xfrm>
          <a:prstGeom prst="rect">
            <a:avLst/>
          </a:prstGeom>
          <a:noFill/>
          <a:ln/>
        </p:spPr>
        <p:txBody>
          <a:bodyPr wrap="square" lIns="0" tIns="0" rIns="0" bIns="0" rtlCol="0" anchor="t"/>
          <a:lstStyle/>
          <a:p>
            <a:pPr marL="0" indent="0" algn="l">
              <a:lnSpc>
                <a:spcPts val="2700"/>
              </a:lnSpc>
              <a:buNone/>
            </a:pPr>
            <a:r>
              <a:rPr lang="en-US" sz="1650" dirty="0">
                <a:solidFill>
                  <a:srgbClr val="3C3939"/>
                </a:solidFill>
                <a:latin typeface="Roboto" pitchFamily="34" charset="0"/>
                <a:ea typeface="Roboto" pitchFamily="34" charset="-122"/>
                <a:cs typeface="Roboto" pitchFamily="34" charset="-120"/>
              </a:rPr>
              <a:t>Skilled personnel for efficient rig operations.</a:t>
            </a:r>
            <a:endParaRPr lang="en-US" sz="1650" dirty="0"/>
          </a:p>
        </p:txBody>
      </p:sp>
      <p:sp>
        <p:nvSpPr>
          <p:cNvPr id="11" name="Shape 6"/>
          <p:cNvSpPr/>
          <p:nvPr/>
        </p:nvSpPr>
        <p:spPr>
          <a:xfrm>
            <a:off x="777597" y="5333286"/>
            <a:ext cx="482441" cy="557570"/>
          </a:xfrm>
          <a:prstGeom prst="roundRect">
            <a:avLst>
              <a:gd name="adj" fmla="val 11372"/>
            </a:avLst>
          </a:prstGeom>
          <a:solidFill>
            <a:srgbClr val="DFDFE0"/>
          </a:solidFill>
          <a:ln/>
        </p:spPr>
        <p:txBody>
          <a:bodyPr/>
          <a:lstStyle/>
          <a:p>
            <a:endParaRPr lang="en-US"/>
          </a:p>
        </p:txBody>
      </p:sp>
      <p:pic>
        <p:nvPicPr>
          <p:cNvPr id="12" name="Image 3" descr="preencoded.png"/>
          <p:cNvPicPr>
            <a:picLocks noChangeAspect="1"/>
          </p:cNvPicPr>
          <p:nvPr/>
        </p:nvPicPr>
        <p:blipFill>
          <a:blip r:embed="rId6"/>
          <a:stretch>
            <a:fillRect/>
          </a:stretch>
        </p:blipFill>
        <p:spPr>
          <a:xfrm>
            <a:off x="750689" y="5343882"/>
            <a:ext cx="536258" cy="536258"/>
          </a:xfrm>
          <a:prstGeom prst="rect">
            <a:avLst/>
          </a:prstGeom>
        </p:spPr>
      </p:pic>
      <p:sp>
        <p:nvSpPr>
          <p:cNvPr id="13" name="Text 7"/>
          <p:cNvSpPr/>
          <p:nvPr/>
        </p:nvSpPr>
        <p:spPr>
          <a:xfrm>
            <a:off x="750689" y="6148268"/>
            <a:ext cx="2681407" cy="335161"/>
          </a:xfrm>
          <a:prstGeom prst="rect">
            <a:avLst/>
          </a:prstGeom>
          <a:noFill/>
          <a:ln/>
        </p:spPr>
        <p:txBody>
          <a:bodyPr wrap="none" lIns="0" tIns="0" rIns="0" bIns="0" rtlCol="0" anchor="t"/>
          <a:lstStyle/>
          <a:p>
            <a:pPr marL="0" indent="0" algn="l">
              <a:lnSpc>
                <a:spcPts val="2600"/>
              </a:lnSpc>
              <a:buNone/>
            </a:pPr>
            <a:r>
              <a:rPr lang="en-US" sz="2100" dirty="0">
                <a:solidFill>
                  <a:srgbClr val="3C3939"/>
                </a:solidFill>
                <a:latin typeface="Raleway" pitchFamily="34" charset="0"/>
                <a:ea typeface="Raleway" pitchFamily="34" charset="-122"/>
                <a:cs typeface="Raleway" pitchFamily="34" charset="-120"/>
              </a:rPr>
              <a:t>Specialists</a:t>
            </a:r>
            <a:endParaRPr lang="en-US" sz="2100" dirty="0"/>
          </a:p>
        </p:txBody>
      </p:sp>
      <p:sp>
        <p:nvSpPr>
          <p:cNvPr id="14" name="Text 8"/>
          <p:cNvSpPr/>
          <p:nvPr/>
        </p:nvSpPr>
        <p:spPr>
          <a:xfrm>
            <a:off x="750689" y="6612136"/>
            <a:ext cx="3687247" cy="1029772"/>
          </a:xfrm>
          <a:prstGeom prst="rect">
            <a:avLst/>
          </a:prstGeom>
          <a:noFill/>
          <a:ln/>
        </p:spPr>
        <p:txBody>
          <a:bodyPr wrap="square" lIns="0" tIns="0" rIns="0" bIns="0" rtlCol="0" anchor="t"/>
          <a:lstStyle/>
          <a:p>
            <a:pPr marL="0" indent="0" algn="l">
              <a:lnSpc>
                <a:spcPts val="2700"/>
              </a:lnSpc>
              <a:buNone/>
            </a:pPr>
            <a:r>
              <a:rPr lang="en-US" sz="1650" dirty="0">
                <a:solidFill>
                  <a:srgbClr val="3C3939"/>
                </a:solidFill>
                <a:latin typeface="Roboto" pitchFamily="34" charset="0"/>
                <a:ea typeface="Roboto" pitchFamily="34" charset="-122"/>
                <a:cs typeface="Roboto" pitchFamily="34" charset="-120"/>
              </a:rPr>
              <a:t>Experts in specific areas like NDT, maintenance, and project management.</a:t>
            </a:r>
            <a:endParaRPr lang="en-US" sz="1650" dirty="0"/>
          </a:p>
        </p:txBody>
      </p:sp>
      <p:pic>
        <p:nvPicPr>
          <p:cNvPr id="16" name="Picture 15" descr="A logo with a gear and fire&#10;&#10;AI-generated content may be incorrect.">
            <a:extLst>
              <a:ext uri="{FF2B5EF4-FFF2-40B4-BE49-F238E27FC236}">
                <a16:creationId xmlns:a16="http://schemas.microsoft.com/office/drawing/2014/main" id="{A0FB9A4B-3DCD-B315-06DF-5117E4735D8C}"/>
              </a:ext>
            </a:extLst>
          </p:cNvPr>
          <p:cNvPicPr>
            <a:picLocks noChangeAspect="1"/>
          </p:cNvPicPr>
          <p:nvPr/>
        </p:nvPicPr>
        <p:blipFill>
          <a:blip r:embed="rId7"/>
          <a:srcRect l="20021" t="32989" r="9242" b="32653"/>
          <a:stretch>
            <a:fillRect/>
          </a:stretch>
        </p:blipFill>
        <p:spPr>
          <a:xfrm>
            <a:off x="6864191" y="106740"/>
            <a:ext cx="1989221" cy="96619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80812" y="615315"/>
            <a:ext cx="5757029" cy="697230"/>
          </a:xfrm>
          <a:prstGeom prst="rect">
            <a:avLst/>
          </a:prstGeom>
          <a:noFill/>
          <a:ln/>
        </p:spPr>
        <p:txBody>
          <a:bodyPr wrap="none" lIns="0" tIns="0" rIns="0" bIns="0" rtlCol="0" anchor="t"/>
          <a:lstStyle/>
          <a:p>
            <a:pPr marL="0" indent="0" algn="l">
              <a:lnSpc>
                <a:spcPts val="5450"/>
              </a:lnSpc>
              <a:buNone/>
            </a:pPr>
            <a:r>
              <a:rPr lang="en-US" sz="4350" dirty="0">
                <a:solidFill>
                  <a:srgbClr val="1B1B27"/>
                </a:solidFill>
                <a:latin typeface="Raleway" pitchFamily="34" charset="0"/>
                <a:ea typeface="Raleway" pitchFamily="34" charset="-122"/>
                <a:cs typeface="Raleway" pitchFamily="34" charset="-120"/>
              </a:rPr>
              <a:t>Why Standards Matter</a:t>
            </a:r>
            <a:endParaRPr lang="en-US" sz="4350" dirty="0"/>
          </a:p>
        </p:txBody>
      </p:sp>
      <p:sp>
        <p:nvSpPr>
          <p:cNvPr id="4" name="Text 1"/>
          <p:cNvSpPr/>
          <p:nvPr/>
        </p:nvSpPr>
        <p:spPr>
          <a:xfrm>
            <a:off x="780812" y="1647111"/>
            <a:ext cx="7582376" cy="713899"/>
          </a:xfrm>
          <a:prstGeom prst="rect">
            <a:avLst/>
          </a:prstGeom>
          <a:noFill/>
          <a:ln/>
        </p:spPr>
        <p:txBody>
          <a:bodyPr wrap="square" lIns="0" tIns="0" rIns="0" bIns="0" rtlCol="0" anchor="t"/>
          <a:lstStyle/>
          <a:p>
            <a:pPr marL="0" indent="0" algn="l">
              <a:lnSpc>
                <a:spcPts val="2800"/>
              </a:lnSpc>
              <a:buNone/>
            </a:pPr>
            <a:r>
              <a:rPr lang="en-US" sz="1750" dirty="0">
                <a:solidFill>
                  <a:srgbClr val="3C3939"/>
                </a:solidFill>
                <a:latin typeface="Roboto" pitchFamily="34" charset="0"/>
                <a:ea typeface="Roboto" pitchFamily="34" charset="-122"/>
                <a:cs typeface="Roboto" pitchFamily="34" charset="-120"/>
              </a:rPr>
              <a:t>API standards are the backbone of our operations, ensuring that every service we deliver meets stringent global benchmarks.</a:t>
            </a:r>
            <a:endParaRPr lang="en-US" sz="1750" dirty="0"/>
          </a:p>
        </p:txBody>
      </p:sp>
      <p:sp>
        <p:nvSpPr>
          <p:cNvPr id="5" name="Shape 2"/>
          <p:cNvSpPr/>
          <p:nvPr/>
        </p:nvSpPr>
        <p:spPr>
          <a:xfrm>
            <a:off x="780812" y="2611993"/>
            <a:ext cx="501968" cy="501968"/>
          </a:xfrm>
          <a:prstGeom prst="roundRect">
            <a:avLst>
              <a:gd name="adj" fmla="val 18668"/>
            </a:avLst>
          </a:prstGeom>
          <a:solidFill>
            <a:srgbClr val="E1E1EA"/>
          </a:solidFill>
          <a:ln w="7620">
            <a:solidFill>
              <a:srgbClr val="C7C7D0"/>
            </a:solidFill>
            <a:prstDash val="solid"/>
          </a:ln>
        </p:spPr>
        <p:txBody>
          <a:bodyPr/>
          <a:lstStyle/>
          <a:p>
            <a:endParaRPr lang="en-US"/>
          </a:p>
        </p:txBody>
      </p:sp>
      <p:sp>
        <p:nvSpPr>
          <p:cNvPr id="6" name="Text 3"/>
          <p:cNvSpPr/>
          <p:nvPr/>
        </p:nvSpPr>
        <p:spPr>
          <a:xfrm>
            <a:off x="1505783" y="2688669"/>
            <a:ext cx="2788801" cy="348496"/>
          </a:xfrm>
          <a:prstGeom prst="rect">
            <a:avLst/>
          </a:prstGeom>
          <a:noFill/>
          <a:ln/>
        </p:spPr>
        <p:txBody>
          <a:bodyPr wrap="none" lIns="0" tIns="0" rIns="0" bIns="0" rtlCol="0" anchor="t"/>
          <a:lstStyle/>
          <a:p>
            <a:pPr marL="0" indent="0" algn="l">
              <a:lnSpc>
                <a:spcPts val="2700"/>
              </a:lnSpc>
              <a:buNone/>
            </a:pPr>
            <a:r>
              <a:rPr lang="en-US" sz="2150" dirty="0">
                <a:solidFill>
                  <a:srgbClr val="3C3939"/>
                </a:solidFill>
                <a:latin typeface="Raleway" pitchFamily="34" charset="0"/>
                <a:ea typeface="Raleway" pitchFamily="34" charset="-122"/>
                <a:cs typeface="Raleway" pitchFamily="34" charset="-120"/>
              </a:rPr>
              <a:t>API RP 4G</a:t>
            </a:r>
            <a:endParaRPr lang="en-US" sz="2150" dirty="0"/>
          </a:p>
        </p:txBody>
      </p:sp>
      <p:sp>
        <p:nvSpPr>
          <p:cNvPr id="7" name="Text 4"/>
          <p:cNvSpPr/>
          <p:nvPr/>
        </p:nvSpPr>
        <p:spPr>
          <a:xfrm>
            <a:off x="1505783" y="3170992"/>
            <a:ext cx="6857405" cy="356949"/>
          </a:xfrm>
          <a:prstGeom prst="rect">
            <a:avLst/>
          </a:prstGeom>
          <a:noFill/>
          <a:ln/>
        </p:spPr>
        <p:txBody>
          <a:bodyPr wrap="none" lIns="0" tIns="0" rIns="0" bIns="0" rtlCol="0" anchor="t"/>
          <a:lstStyle/>
          <a:p>
            <a:pPr marL="0" indent="0" algn="l">
              <a:lnSpc>
                <a:spcPts val="2800"/>
              </a:lnSpc>
              <a:buNone/>
            </a:pPr>
            <a:r>
              <a:rPr lang="en-US" sz="1750" dirty="0">
                <a:solidFill>
                  <a:srgbClr val="3C3939"/>
                </a:solidFill>
                <a:latin typeface="Roboto" pitchFamily="34" charset="0"/>
                <a:ea typeface="Roboto" pitchFamily="34" charset="-122"/>
                <a:cs typeface="Roboto" pitchFamily="34" charset="-120"/>
              </a:rPr>
              <a:t>Guidelines for inspection and maintenance of drilling structures.</a:t>
            </a:r>
            <a:endParaRPr lang="en-US" sz="1750" dirty="0"/>
          </a:p>
        </p:txBody>
      </p:sp>
      <p:sp>
        <p:nvSpPr>
          <p:cNvPr id="8" name="Shape 5"/>
          <p:cNvSpPr/>
          <p:nvPr/>
        </p:nvSpPr>
        <p:spPr>
          <a:xfrm>
            <a:off x="780812" y="3974068"/>
            <a:ext cx="501968" cy="501968"/>
          </a:xfrm>
          <a:prstGeom prst="roundRect">
            <a:avLst>
              <a:gd name="adj" fmla="val 18668"/>
            </a:avLst>
          </a:prstGeom>
          <a:solidFill>
            <a:srgbClr val="E1E1EA"/>
          </a:solidFill>
          <a:ln w="7620">
            <a:solidFill>
              <a:srgbClr val="C7C7D0"/>
            </a:solidFill>
            <a:prstDash val="solid"/>
          </a:ln>
        </p:spPr>
        <p:txBody>
          <a:bodyPr/>
          <a:lstStyle/>
          <a:p>
            <a:endParaRPr lang="en-US"/>
          </a:p>
        </p:txBody>
      </p:sp>
      <p:sp>
        <p:nvSpPr>
          <p:cNvPr id="9" name="Text 6"/>
          <p:cNvSpPr/>
          <p:nvPr/>
        </p:nvSpPr>
        <p:spPr>
          <a:xfrm>
            <a:off x="1505783" y="4050744"/>
            <a:ext cx="2788801" cy="348496"/>
          </a:xfrm>
          <a:prstGeom prst="rect">
            <a:avLst/>
          </a:prstGeom>
          <a:noFill/>
          <a:ln/>
        </p:spPr>
        <p:txBody>
          <a:bodyPr wrap="none" lIns="0" tIns="0" rIns="0" bIns="0" rtlCol="0" anchor="t"/>
          <a:lstStyle/>
          <a:p>
            <a:pPr marL="0" indent="0" algn="l">
              <a:lnSpc>
                <a:spcPts val="2700"/>
              </a:lnSpc>
              <a:buNone/>
            </a:pPr>
            <a:r>
              <a:rPr lang="en-US" sz="2150" dirty="0">
                <a:solidFill>
                  <a:srgbClr val="3C3939"/>
                </a:solidFill>
                <a:latin typeface="Raleway" pitchFamily="34" charset="0"/>
                <a:ea typeface="Raleway" pitchFamily="34" charset="-122"/>
                <a:cs typeface="Raleway" pitchFamily="34" charset="-120"/>
              </a:rPr>
              <a:t>API RP 7G</a:t>
            </a:r>
            <a:endParaRPr lang="en-US" sz="2150" dirty="0"/>
          </a:p>
        </p:txBody>
      </p:sp>
      <p:sp>
        <p:nvSpPr>
          <p:cNvPr id="10" name="Text 7"/>
          <p:cNvSpPr/>
          <p:nvPr/>
        </p:nvSpPr>
        <p:spPr>
          <a:xfrm>
            <a:off x="1505783" y="4533067"/>
            <a:ext cx="6857405" cy="356949"/>
          </a:xfrm>
          <a:prstGeom prst="rect">
            <a:avLst/>
          </a:prstGeom>
          <a:noFill/>
          <a:ln/>
        </p:spPr>
        <p:txBody>
          <a:bodyPr wrap="none" lIns="0" tIns="0" rIns="0" bIns="0" rtlCol="0" anchor="t"/>
          <a:lstStyle/>
          <a:p>
            <a:pPr marL="0" indent="0" algn="l">
              <a:lnSpc>
                <a:spcPts val="2800"/>
              </a:lnSpc>
              <a:buNone/>
            </a:pPr>
            <a:r>
              <a:rPr lang="en-US" sz="1750" dirty="0">
                <a:solidFill>
                  <a:srgbClr val="3C3939"/>
                </a:solidFill>
                <a:latin typeface="Roboto" pitchFamily="34" charset="0"/>
                <a:ea typeface="Roboto" pitchFamily="34" charset="-122"/>
                <a:cs typeface="Roboto" pitchFamily="34" charset="-120"/>
              </a:rPr>
              <a:t>Procedures for drill stem elements.</a:t>
            </a:r>
            <a:endParaRPr lang="en-US" sz="1750" dirty="0"/>
          </a:p>
        </p:txBody>
      </p:sp>
      <p:sp>
        <p:nvSpPr>
          <p:cNvPr id="11" name="Shape 8"/>
          <p:cNvSpPr/>
          <p:nvPr/>
        </p:nvSpPr>
        <p:spPr>
          <a:xfrm>
            <a:off x="780812" y="5336143"/>
            <a:ext cx="501968" cy="501968"/>
          </a:xfrm>
          <a:prstGeom prst="roundRect">
            <a:avLst>
              <a:gd name="adj" fmla="val 18668"/>
            </a:avLst>
          </a:prstGeom>
          <a:solidFill>
            <a:srgbClr val="E1E1EA"/>
          </a:solidFill>
          <a:ln w="7620">
            <a:solidFill>
              <a:srgbClr val="C7C7D0"/>
            </a:solidFill>
            <a:prstDash val="solid"/>
          </a:ln>
        </p:spPr>
        <p:txBody>
          <a:bodyPr/>
          <a:lstStyle/>
          <a:p>
            <a:endParaRPr lang="en-US"/>
          </a:p>
        </p:txBody>
      </p:sp>
      <p:sp>
        <p:nvSpPr>
          <p:cNvPr id="12" name="Text 9"/>
          <p:cNvSpPr/>
          <p:nvPr/>
        </p:nvSpPr>
        <p:spPr>
          <a:xfrm>
            <a:off x="1505783" y="5412819"/>
            <a:ext cx="2788801" cy="348496"/>
          </a:xfrm>
          <a:prstGeom prst="rect">
            <a:avLst/>
          </a:prstGeom>
          <a:noFill/>
          <a:ln/>
        </p:spPr>
        <p:txBody>
          <a:bodyPr wrap="none" lIns="0" tIns="0" rIns="0" bIns="0" rtlCol="0" anchor="t"/>
          <a:lstStyle/>
          <a:p>
            <a:pPr marL="0" indent="0" algn="l">
              <a:lnSpc>
                <a:spcPts val="2700"/>
              </a:lnSpc>
              <a:buNone/>
            </a:pPr>
            <a:r>
              <a:rPr lang="en-US" sz="2150" dirty="0">
                <a:solidFill>
                  <a:srgbClr val="3C3939"/>
                </a:solidFill>
                <a:latin typeface="Raleway" pitchFamily="34" charset="0"/>
                <a:ea typeface="Raleway" pitchFamily="34" charset="-122"/>
                <a:cs typeface="Raleway" pitchFamily="34" charset="-120"/>
              </a:rPr>
              <a:t>API STD 53</a:t>
            </a:r>
            <a:endParaRPr lang="en-US" sz="2150" dirty="0"/>
          </a:p>
        </p:txBody>
      </p:sp>
      <p:sp>
        <p:nvSpPr>
          <p:cNvPr id="13" name="Text 10"/>
          <p:cNvSpPr/>
          <p:nvPr/>
        </p:nvSpPr>
        <p:spPr>
          <a:xfrm>
            <a:off x="1505783" y="5895142"/>
            <a:ext cx="6857405" cy="356949"/>
          </a:xfrm>
          <a:prstGeom prst="rect">
            <a:avLst/>
          </a:prstGeom>
          <a:noFill/>
          <a:ln/>
        </p:spPr>
        <p:txBody>
          <a:bodyPr wrap="none" lIns="0" tIns="0" rIns="0" bIns="0" rtlCol="0" anchor="t"/>
          <a:lstStyle/>
          <a:p>
            <a:pPr marL="0" indent="0" algn="l">
              <a:lnSpc>
                <a:spcPts val="2800"/>
              </a:lnSpc>
              <a:buNone/>
            </a:pPr>
            <a:r>
              <a:rPr lang="en-US" sz="1750" dirty="0">
                <a:solidFill>
                  <a:srgbClr val="3C3939"/>
                </a:solidFill>
                <a:latin typeface="Roboto" pitchFamily="34" charset="0"/>
                <a:ea typeface="Roboto" pitchFamily="34" charset="-122"/>
                <a:cs typeface="Roboto" pitchFamily="34" charset="-120"/>
              </a:rPr>
              <a:t>Standards for blowout prevention equipment systems.</a:t>
            </a:r>
            <a:endParaRPr lang="en-US" sz="1750" dirty="0"/>
          </a:p>
        </p:txBody>
      </p:sp>
      <p:sp>
        <p:nvSpPr>
          <p:cNvPr id="14" name="Shape 11"/>
          <p:cNvSpPr/>
          <p:nvPr/>
        </p:nvSpPr>
        <p:spPr>
          <a:xfrm>
            <a:off x="780812" y="6698218"/>
            <a:ext cx="501968" cy="501968"/>
          </a:xfrm>
          <a:prstGeom prst="roundRect">
            <a:avLst>
              <a:gd name="adj" fmla="val 18668"/>
            </a:avLst>
          </a:prstGeom>
          <a:solidFill>
            <a:srgbClr val="E1E1EA"/>
          </a:solidFill>
          <a:ln w="7620">
            <a:solidFill>
              <a:srgbClr val="C7C7D0"/>
            </a:solidFill>
            <a:prstDash val="solid"/>
          </a:ln>
        </p:spPr>
        <p:txBody>
          <a:bodyPr/>
          <a:lstStyle/>
          <a:p>
            <a:endParaRPr lang="en-US"/>
          </a:p>
        </p:txBody>
      </p:sp>
      <p:sp>
        <p:nvSpPr>
          <p:cNvPr id="15" name="Text 12"/>
          <p:cNvSpPr/>
          <p:nvPr/>
        </p:nvSpPr>
        <p:spPr>
          <a:xfrm>
            <a:off x="1505783" y="6774894"/>
            <a:ext cx="2788801" cy="348496"/>
          </a:xfrm>
          <a:prstGeom prst="rect">
            <a:avLst/>
          </a:prstGeom>
          <a:noFill/>
          <a:ln/>
        </p:spPr>
        <p:txBody>
          <a:bodyPr wrap="none" lIns="0" tIns="0" rIns="0" bIns="0" rtlCol="0" anchor="t"/>
          <a:lstStyle/>
          <a:p>
            <a:pPr marL="0" indent="0" algn="l">
              <a:lnSpc>
                <a:spcPts val="2700"/>
              </a:lnSpc>
              <a:buNone/>
            </a:pPr>
            <a:r>
              <a:rPr lang="en-US" sz="2150" dirty="0">
                <a:solidFill>
                  <a:srgbClr val="3C3939"/>
                </a:solidFill>
                <a:latin typeface="Raleway" pitchFamily="34" charset="0"/>
                <a:ea typeface="Raleway" pitchFamily="34" charset="-122"/>
                <a:cs typeface="Raleway" pitchFamily="34" charset="-120"/>
              </a:rPr>
              <a:t>DROPS Guidelines</a:t>
            </a:r>
            <a:endParaRPr lang="en-US" sz="2150" dirty="0"/>
          </a:p>
        </p:txBody>
      </p:sp>
      <p:sp>
        <p:nvSpPr>
          <p:cNvPr id="16" name="Text 13"/>
          <p:cNvSpPr/>
          <p:nvPr/>
        </p:nvSpPr>
        <p:spPr>
          <a:xfrm>
            <a:off x="1505783" y="7257217"/>
            <a:ext cx="6857405" cy="356949"/>
          </a:xfrm>
          <a:prstGeom prst="rect">
            <a:avLst/>
          </a:prstGeom>
          <a:noFill/>
          <a:ln/>
        </p:spPr>
        <p:txBody>
          <a:bodyPr wrap="none" lIns="0" tIns="0" rIns="0" bIns="0" rtlCol="0" anchor="t"/>
          <a:lstStyle/>
          <a:p>
            <a:pPr marL="0" indent="0" algn="l">
              <a:lnSpc>
                <a:spcPts val="2800"/>
              </a:lnSpc>
              <a:buNone/>
            </a:pPr>
            <a:r>
              <a:rPr lang="en-US" sz="1750" dirty="0">
                <a:solidFill>
                  <a:srgbClr val="3C3939"/>
                </a:solidFill>
                <a:latin typeface="Roboto" pitchFamily="34" charset="0"/>
                <a:ea typeface="Roboto" pitchFamily="34" charset="-122"/>
                <a:cs typeface="Roboto" pitchFamily="34" charset="-120"/>
              </a:rPr>
              <a:t>International best practices for mitigating dropped object hazards.</a:t>
            </a:r>
            <a:endParaRPr lang="en-US" sz="1750" dirty="0"/>
          </a:p>
        </p:txBody>
      </p:sp>
      <p:pic>
        <p:nvPicPr>
          <p:cNvPr id="17" name="Picture 16" descr="A logo with a gear and fire&#10;&#10;AI-generated content may be incorrect.">
            <a:extLst>
              <a:ext uri="{FF2B5EF4-FFF2-40B4-BE49-F238E27FC236}">
                <a16:creationId xmlns:a16="http://schemas.microsoft.com/office/drawing/2014/main" id="{F2CDD63F-0216-8D78-CEEB-FFDF7BF3CE25}"/>
              </a:ext>
            </a:extLst>
          </p:cNvPr>
          <p:cNvPicPr>
            <a:picLocks noChangeAspect="1"/>
          </p:cNvPicPr>
          <p:nvPr/>
        </p:nvPicPr>
        <p:blipFill>
          <a:blip r:embed="rId4"/>
          <a:srcRect l="20021" t="32989" r="9242" b="32653"/>
          <a:stretch>
            <a:fillRect/>
          </a:stretch>
        </p:blipFill>
        <p:spPr>
          <a:xfrm>
            <a:off x="7097950" y="34053"/>
            <a:ext cx="1989221" cy="96619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1058704"/>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Our Strengths</a:t>
            </a:r>
            <a:endParaRPr lang="en-US" sz="4450" dirty="0"/>
          </a:p>
        </p:txBody>
      </p:sp>
      <p:pic>
        <p:nvPicPr>
          <p:cNvPr id="4" name="Image 1" descr="preencoded.png"/>
          <p:cNvPicPr>
            <a:picLocks noChangeAspect="1"/>
          </p:cNvPicPr>
          <p:nvPr/>
        </p:nvPicPr>
        <p:blipFill>
          <a:blip r:embed="rId4"/>
          <a:stretch>
            <a:fillRect/>
          </a:stretch>
        </p:blipFill>
        <p:spPr>
          <a:xfrm>
            <a:off x="4451390" y="2107644"/>
            <a:ext cx="566976" cy="566976"/>
          </a:xfrm>
          <a:prstGeom prst="rect">
            <a:avLst/>
          </a:prstGeom>
        </p:spPr>
      </p:pic>
      <p:sp>
        <p:nvSpPr>
          <p:cNvPr id="5" name="Text 1"/>
          <p:cNvSpPr/>
          <p:nvPr/>
        </p:nvSpPr>
        <p:spPr>
          <a:xfrm>
            <a:off x="4451390" y="2958108"/>
            <a:ext cx="2873097"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Professional Expertise</a:t>
            </a:r>
            <a:endParaRPr lang="en-US" sz="2200" dirty="0"/>
          </a:p>
        </p:txBody>
      </p:sp>
      <p:sp>
        <p:nvSpPr>
          <p:cNvPr id="6" name="Text 2"/>
          <p:cNvSpPr/>
          <p:nvPr/>
        </p:nvSpPr>
        <p:spPr>
          <a:xfrm>
            <a:off x="4451390" y="3448526"/>
            <a:ext cx="4550807"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Highly trained team with extensive experience in rig inspection and maintenance.</a:t>
            </a:r>
            <a:endParaRPr lang="en-US" sz="1750" dirty="0"/>
          </a:p>
        </p:txBody>
      </p:sp>
      <p:pic>
        <p:nvPicPr>
          <p:cNvPr id="7" name="Image 2" descr="preencoded.png"/>
          <p:cNvPicPr>
            <a:picLocks noChangeAspect="1"/>
          </p:cNvPicPr>
          <p:nvPr/>
        </p:nvPicPr>
        <p:blipFill>
          <a:blip r:embed="rId5"/>
          <a:stretch>
            <a:fillRect/>
          </a:stretch>
        </p:blipFill>
        <p:spPr>
          <a:xfrm>
            <a:off x="9285684" y="2107644"/>
            <a:ext cx="566976" cy="566976"/>
          </a:xfrm>
          <a:prstGeom prst="rect">
            <a:avLst/>
          </a:prstGeom>
        </p:spPr>
      </p:pic>
      <p:sp>
        <p:nvSpPr>
          <p:cNvPr id="8" name="Text 3"/>
          <p:cNvSpPr/>
          <p:nvPr/>
        </p:nvSpPr>
        <p:spPr>
          <a:xfrm>
            <a:off x="9285684" y="2958108"/>
            <a:ext cx="3170992"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Adherence to Standards</a:t>
            </a:r>
            <a:endParaRPr lang="en-US" sz="2200" dirty="0"/>
          </a:p>
        </p:txBody>
      </p:sp>
      <p:sp>
        <p:nvSpPr>
          <p:cNvPr id="9" name="Text 4"/>
          <p:cNvSpPr/>
          <p:nvPr/>
        </p:nvSpPr>
        <p:spPr>
          <a:xfrm>
            <a:off x="9285684" y="3448526"/>
            <a:ext cx="4550926"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Strict compliance with API standards and client-specific requirements.</a:t>
            </a:r>
            <a:endParaRPr lang="en-US" sz="1750" dirty="0"/>
          </a:p>
        </p:txBody>
      </p:sp>
      <p:sp>
        <p:nvSpPr>
          <p:cNvPr id="10" name="Shape 5"/>
          <p:cNvSpPr/>
          <p:nvPr/>
        </p:nvSpPr>
        <p:spPr>
          <a:xfrm>
            <a:off x="4479727" y="5092898"/>
            <a:ext cx="510183" cy="589598"/>
          </a:xfrm>
          <a:prstGeom prst="roundRect">
            <a:avLst>
              <a:gd name="adj" fmla="val 10754"/>
            </a:avLst>
          </a:prstGeom>
          <a:solidFill>
            <a:srgbClr val="DFDFE0"/>
          </a:solidFill>
          <a:ln/>
        </p:spPr>
        <p:txBody>
          <a:bodyPr/>
          <a:lstStyle/>
          <a:p>
            <a:endParaRPr lang="en-US"/>
          </a:p>
        </p:txBody>
      </p:sp>
      <p:pic>
        <p:nvPicPr>
          <p:cNvPr id="11" name="Image 3" descr="preencoded.png"/>
          <p:cNvPicPr>
            <a:picLocks noChangeAspect="1"/>
          </p:cNvPicPr>
          <p:nvPr/>
        </p:nvPicPr>
        <p:blipFill>
          <a:blip r:embed="rId6"/>
          <a:stretch>
            <a:fillRect/>
          </a:stretch>
        </p:blipFill>
        <p:spPr>
          <a:xfrm>
            <a:off x="4451390" y="5104209"/>
            <a:ext cx="566976" cy="566976"/>
          </a:xfrm>
          <a:prstGeom prst="rect">
            <a:avLst/>
          </a:prstGeom>
        </p:spPr>
      </p:pic>
      <p:sp>
        <p:nvSpPr>
          <p:cNvPr id="12" name="Text 6"/>
          <p:cNvSpPr/>
          <p:nvPr/>
        </p:nvSpPr>
        <p:spPr>
          <a:xfrm>
            <a:off x="4451390" y="5954673"/>
            <a:ext cx="3156823"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Client-Centric Approach</a:t>
            </a:r>
            <a:endParaRPr lang="en-US" sz="2200" dirty="0"/>
          </a:p>
        </p:txBody>
      </p:sp>
      <p:sp>
        <p:nvSpPr>
          <p:cNvPr id="13" name="Text 7"/>
          <p:cNvSpPr/>
          <p:nvPr/>
        </p:nvSpPr>
        <p:spPr>
          <a:xfrm>
            <a:off x="4451390" y="6445091"/>
            <a:ext cx="4550807"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Tailored solutions to meet unique client needs.</a:t>
            </a:r>
            <a:endParaRPr lang="en-US" sz="1750" dirty="0"/>
          </a:p>
        </p:txBody>
      </p:sp>
      <p:pic>
        <p:nvPicPr>
          <p:cNvPr id="14" name="Image 4" descr="preencoded.png"/>
          <p:cNvPicPr>
            <a:picLocks noChangeAspect="1"/>
          </p:cNvPicPr>
          <p:nvPr/>
        </p:nvPicPr>
        <p:blipFill>
          <a:blip r:embed="rId7"/>
          <a:stretch>
            <a:fillRect/>
          </a:stretch>
        </p:blipFill>
        <p:spPr>
          <a:xfrm>
            <a:off x="9285684" y="5104209"/>
            <a:ext cx="566976" cy="566976"/>
          </a:xfrm>
          <a:prstGeom prst="rect">
            <a:avLst/>
          </a:prstGeom>
        </p:spPr>
      </p:pic>
      <p:sp>
        <p:nvSpPr>
          <p:cNvPr id="15" name="Text 8"/>
          <p:cNvSpPr/>
          <p:nvPr/>
        </p:nvSpPr>
        <p:spPr>
          <a:xfrm>
            <a:off x="9285684" y="595467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Innovative Solutions</a:t>
            </a:r>
            <a:endParaRPr lang="en-US" sz="2200" dirty="0"/>
          </a:p>
        </p:txBody>
      </p:sp>
      <p:sp>
        <p:nvSpPr>
          <p:cNvPr id="16" name="Text 9"/>
          <p:cNvSpPr/>
          <p:nvPr/>
        </p:nvSpPr>
        <p:spPr>
          <a:xfrm>
            <a:off x="9285684" y="6445091"/>
            <a:ext cx="4550926"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Utilizing latest tools and technologies for precise and reliable results.</a:t>
            </a:r>
            <a:endParaRPr lang="en-US" sz="1750" dirty="0"/>
          </a:p>
        </p:txBody>
      </p:sp>
      <p:pic>
        <p:nvPicPr>
          <p:cNvPr id="18" name="Picture 17" descr="A logo with a gear and fire&#10;&#10;AI-generated content may be incorrect.">
            <a:extLst>
              <a:ext uri="{FF2B5EF4-FFF2-40B4-BE49-F238E27FC236}">
                <a16:creationId xmlns:a16="http://schemas.microsoft.com/office/drawing/2014/main" id="{905F3D1A-176F-D372-3D2B-1A4BA417506B}"/>
              </a:ext>
            </a:extLst>
          </p:cNvPr>
          <p:cNvPicPr>
            <a:picLocks noChangeAspect="1"/>
          </p:cNvPicPr>
          <p:nvPr/>
        </p:nvPicPr>
        <p:blipFill>
          <a:blip r:embed="rId8"/>
          <a:srcRect l="20021" t="32989" r="9242" b="32653"/>
          <a:stretch>
            <a:fillRect/>
          </a:stretch>
        </p:blipFill>
        <p:spPr>
          <a:xfrm>
            <a:off x="12368463" y="93285"/>
            <a:ext cx="1989221" cy="96619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376958"/>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About </a:t>
            </a:r>
            <a:r>
              <a:rPr lang="en-US" sz="4450" dirty="0" err="1">
                <a:solidFill>
                  <a:srgbClr val="1B1B27"/>
                </a:solidFill>
                <a:latin typeface="Raleway" pitchFamily="34" charset="0"/>
                <a:ea typeface="Raleway" pitchFamily="34" charset="-122"/>
                <a:cs typeface="Raleway" pitchFamily="34" charset="-120"/>
              </a:rPr>
              <a:t>RigZone</a:t>
            </a:r>
            <a:r>
              <a:rPr lang="en-US" sz="4450" dirty="0">
                <a:solidFill>
                  <a:srgbClr val="1B1B27"/>
                </a:solidFill>
                <a:latin typeface="Raleway" pitchFamily="34" charset="0"/>
                <a:ea typeface="Raleway" pitchFamily="34" charset="-122"/>
                <a:cs typeface="Raleway" pitchFamily="34" charset="-120"/>
              </a:rPr>
              <a:t> Overseas</a:t>
            </a:r>
            <a:endParaRPr lang="en-US" sz="4450" dirty="0"/>
          </a:p>
        </p:txBody>
      </p:sp>
      <p:sp>
        <p:nvSpPr>
          <p:cNvPr id="4" name="Shape 1"/>
          <p:cNvSpPr/>
          <p:nvPr/>
        </p:nvSpPr>
        <p:spPr>
          <a:xfrm>
            <a:off x="793790" y="2425898"/>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5" name="Text 2"/>
          <p:cNvSpPr/>
          <p:nvPr/>
        </p:nvSpPr>
        <p:spPr>
          <a:xfrm>
            <a:off x="1530906" y="250376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Global Presence</a:t>
            </a:r>
            <a:endParaRPr lang="en-US" sz="2200" dirty="0"/>
          </a:p>
        </p:txBody>
      </p:sp>
      <p:sp>
        <p:nvSpPr>
          <p:cNvPr id="6" name="Text 3"/>
          <p:cNvSpPr/>
          <p:nvPr/>
        </p:nvSpPr>
        <p:spPr>
          <a:xfrm>
            <a:off x="1530906" y="2994184"/>
            <a:ext cx="6819305"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Established in UAE, with recent expansion in </a:t>
            </a:r>
            <a:r>
              <a:rPr lang="en-US" sz="1750" b="1" dirty="0">
                <a:solidFill>
                  <a:srgbClr val="3C3939"/>
                </a:solidFill>
                <a:latin typeface="Roboto" pitchFamily="34" charset="0"/>
                <a:ea typeface="Roboto" pitchFamily="34" charset="-122"/>
                <a:cs typeface="Roboto" pitchFamily="34" charset="-120"/>
              </a:rPr>
              <a:t>Egypt</a:t>
            </a:r>
            <a:r>
              <a:rPr lang="en-US" sz="1750" dirty="0">
                <a:solidFill>
                  <a:srgbClr val="3C3939"/>
                </a:solidFill>
                <a:latin typeface="Roboto" pitchFamily="34" charset="0"/>
                <a:ea typeface="Roboto" pitchFamily="34" charset="-122"/>
                <a:cs typeface="Roboto" pitchFamily="34" charset="-120"/>
              </a:rPr>
              <a:t>, Iraq, Kuwait, Libya, &amp; Nigeria</a:t>
            </a:r>
            <a:endParaRPr lang="en-US" sz="1750" dirty="0"/>
          </a:p>
        </p:txBody>
      </p:sp>
      <p:sp>
        <p:nvSpPr>
          <p:cNvPr id="7" name="Shape 4"/>
          <p:cNvSpPr/>
          <p:nvPr/>
        </p:nvSpPr>
        <p:spPr>
          <a:xfrm>
            <a:off x="793790" y="4173617"/>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8" name="Text 5"/>
          <p:cNvSpPr/>
          <p:nvPr/>
        </p:nvSpPr>
        <p:spPr>
          <a:xfrm>
            <a:off x="1530906" y="425148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Specialized Services</a:t>
            </a:r>
            <a:endParaRPr lang="en-US" sz="2200" dirty="0"/>
          </a:p>
        </p:txBody>
      </p:sp>
      <p:sp>
        <p:nvSpPr>
          <p:cNvPr id="9" name="Text 6"/>
          <p:cNvSpPr/>
          <p:nvPr/>
        </p:nvSpPr>
        <p:spPr>
          <a:xfrm>
            <a:off x="1530906" y="4741902"/>
            <a:ext cx="6819305" cy="362903"/>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Primarily Rig Inspection Services with certified inspectors</a:t>
            </a:r>
            <a:endParaRPr lang="en-US" sz="1750" dirty="0"/>
          </a:p>
        </p:txBody>
      </p:sp>
      <p:sp>
        <p:nvSpPr>
          <p:cNvPr id="10" name="Shape 7"/>
          <p:cNvSpPr/>
          <p:nvPr/>
        </p:nvSpPr>
        <p:spPr>
          <a:xfrm>
            <a:off x="793790" y="5558433"/>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11" name="Text 8"/>
          <p:cNvSpPr/>
          <p:nvPr/>
        </p:nvSpPr>
        <p:spPr>
          <a:xfrm>
            <a:off x="1530906" y="563630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Expert Team</a:t>
            </a:r>
            <a:endParaRPr lang="en-US" sz="2200" dirty="0"/>
          </a:p>
        </p:txBody>
      </p:sp>
      <p:sp>
        <p:nvSpPr>
          <p:cNvPr id="12" name="Text 9"/>
          <p:cNvSpPr/>
          <p:nvPr/>
        </p:nvSpPr>
        <p:spPr>
          <a:xfrm>
            <a:off x="1530906" y="6126718"/>
            <a:ext cx="6819305"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Highly skilled engineers and consultants with extensive industry knowledge</a:t>
            </a:r>
            <a:endParaRPr lang="en-US" sz="1750" dirty="0"/>
          </a:p>
        </p:txBody>
      </p:sp>
      <p:pic>
        <p:nvPicPr>
          <p:cNvPr id="14" name="Picture 13" descr="A logo with a gear and fire&#10;&#10;AI-generated content may be incorrect.">
            <a:extLst>
              <a:ext uri="{FF2B5EF4-FFF2-40B4-BE49-F238E27FC236}">
                <a16:creationId xmlns:a16="http://schemas.microsoft.com/office/drawing/2014/main" id="{5B670732-7F28-04C7-F030-AF6E7D2D2EFC}"/>
              </a:ext>
            </a:extLst>
          </p:cNvPr>
          <p:cNvPicPr>
            <a:picLocks noChangeAspect="1"/>
          </p:cNvPicPr>
          <p:nvPr/>
        </p:nvPicPr>
        <p:blipFill>
          <a:blip r:embed="rId4"/>
          <a:srcRect l="20021" t="32989" r="9242" b="32653"/>
          <a:stretch>
            <a:fillRect/>
          </a:stretch>
        </p:blipFill>
        <p:spPr>
          <a:xfrm>
            <a:off x="5983705" y="7045369"/>
            <a:ext cx="2277979" cy="110644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11637"/>
            <a:ext cx="7556421" cy="1417558"/>
          </a:xfrm>
          <a:prstGeom prst="rect">
            <a:avLst/>
          </a:prstGeom>
          <a:noFill/>
          <a:ln/>
        </p:spPr>
        <p:txBody>
          <a:bodyPr wrap="square" lIns="0" tIns="0" rIns="0" bIns="0" rtlCol="0" anchor="t"/>
          <a:lstStyle/>
          <a:p>
            <a:pPr marL="0" indent="0" algn="l">
              <a:lnSpc>
                <a:spcPts val="5550"/>
              </a:lnSpc>
              <a:buNone/>
            </a:pPr>
            <a:r>
              <a:rPr lang="en-US" sz="3600" b="1" dirty="0">
                <a:solidFill>
                  <a:srgbClr val="1B1B27"/>
                </a:solidFill>
                <a:latin typeface="Raleway" pitchFamily="34" charset="0"/>
                <a:ea typeface="Raleway" pitchFamily="34" charset="-122"/>
                <a:cs typeface="Raleway" pitchFamily="34" charset="-120"/>
              </a:rPr>
              <a:t>Benefits of Partnering with </a:t>
            </a:r>
            <a:r>
              <a:rPr lang="en-US" sz="3600" b="1" dirty="0" err="1">
                <a:solidFill>
                  <a:srgbClr val="1B1B27"/>
                </a:solidFill>
                <a:latin typeface="Raleway" pitchFamily="34" charset="0"/>
                <a:ea typeface="Raleway" pitchFamily="34" charset="-122"/>
                <a:cs typeface="Raleway" pitchFamily="34" charset="-120"/>
              </a:rPr>
              <a:t>RigZone</a:t>
            </a:r>
            <a:r>
              <a:rPr lang="en-US" sz="3600" b="1" dirty="0">
                <a:solidFill>
                  <a:srgbClr val="1B1B27"/>
                </a:solidFill>
                <a:latin typeface="Raleway" pitchFamily="34" charset="0"/>
                <a:ea typeface="Raleway" pitchFamily="34" charset="-122"/>
                <a:cs typeface="Raleway" pitchFamily="34" charset="-120"/>
              </a:rPr>
              <a:t> Overseas</a:t>
            </a:r>
            <a:endParaRPr lang="en-US" sz="3600" b="1" dirty="0"/>
          </a:p>
        </p:txBody>
      </p:sp>
      <p:sp>
        <p:nvSpPr>
          <p:cNvPr id="4" name="Shape 1"/>
          <p:cNvSpPr/>
          <p:nvPr/>
        </p:nvSpPr>
        <p:spPr>
          <a:xfrm>
            <a:off x="793790" y="2469356"/>
            <a:ext cx="3664744" cy="2410897"/>
          </a:xfrm>
          <a:prstGeom prst="roundRect">
            <a:avLst>
              <a:gd name="adj" fmla="val 3952"/>
            </a:avLst>
          </a:prstGeom>
          <a:solidFill>
            <a:srgbClr val="E1E1EA"/>
          </a:solidFill>
          <a:ln w="7620">
            <a:solidFill>
              <a:srgbClr val="C7C7D0"/>
            </a:solidFill>
            <a:prstDash val="solid"/>
          </a:ln>
        </p:spPr>
        <p:txBody>
          <a:bodyPr/>
          <a:lstStyle/>
          <a:p>
            <a:endParaRPr lang="en-US"/>
          </a:p>
        </p:txBody>
      </p:sp>
      <p:sp>
        <p:nvSpPr>
          <p:cNvPr id="5" name="Text 2"/>
          <p:cNvSpPr/>
          <p:nvPr/>
        </p:nvSpPr>
        <p:spPr>
          <a:xfrm>
            <a:off x="1028224" y="2703790"/>
            <a:ext cx="3100626"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Uncompromised Safety</a:t>
            </a:r>
            <a:endParaRPr lang="en-US" sz="2200" dirty="0"/>
          </a:p>
        </p:txBody>
      </p:sp>
      <p:sp>
        <p:nvSpPr>
          <p:cNvPr id="6" name="Text 3"/>
          <p:cNvSpPr/>
          <p:nvPr/>
        </p:nvSpPr>
        <p:spPr>
          <a:xfrm>
            <a:off x="1028224" y="3194209"/>
            <a:ext cx="3195876" cy="1451610"/>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Adherence to API standards ensures highest safety levels, reducing risk to personnel and assets.</a:t>
            </a:r>
            <a:endParaRPr lang="en-US" sz="1750" dirty="0"/>
          </a:p>
        </p:txBody>
      </p:sp>
      <p:sp>
        <p:nvSpPr>
          <p:cNvPr id="7" name="Shape 4"/>
          <p:cNvSpPr/>
          <p:nvPr/>
        </p:nvSpPr>
        <p:spPr>
          <a:xfrm>
            <a:off x="4685348" y="2469356"/>
            <a:ext cx="3664863" cy="2410897"/>
          </a:xfrm>
          <a:prstGeom prst="roundRect">
            <a:avLst>
              <a:gd name="adj" fmla="val 3952"/>
            </a:avLst>
          </a:prstGeom>
          <a:solidFill>
            <a:srgbClr val="E1E1EA"/>
          </a:solidFill>
          <a:ln w="7620">
            <a:solidFill>
              <a:srgbClr val="C7C7D0"/>
            </a:solidFill>
            <a:prstDash val="solid"/>
          </a:ln>
        </p:spPr>
        <p:txBody>
          <a:bodyPr/>
          <a:lstStyle/>
          <a:p>
            <a:endParaRPr lang="en-US"/>
          </a:p>
        </p:txBody>
      </p:sp>
      <p:sp>
        <p:nvSpPr>
          <p:cNvPr id="8" name="Text 5"/>
          <p:cNvSpPr/>
          <p:nvPr/>
        </p:nvSpPr>
        <p:spPr>
          <a:xfrm>
            <a:off x="4919782" y="2703790"/>
            <a:ext cx="3087053"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Enhanced Performance</a:t>
            </a:r>
            <a:endParaRPr lang="en-US" sz="2200" dirty="0"/>
          </a:p>
        </p:txBody>
      </p:sp>
      <p:sp>
        <p:nvSpPr>
          <p:cNvPr id="9" name="Text 6"/>
          <p:cNvSpPr/>
          <p:nvPr/>
        </p:nvSpPr>
        <p:spPr>
          <a:xfrm>
            <a:off x="4919782" y="3194209"/>
            <a:ext cx="3195995" cy="1451610"/>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Regular inspections and maintenance optimize rig functionality, minimizing downtime.</a:t>
            </a:r>
            <a:endParaRPr lang="en-US" sz="1750" dirty="0"/>
          </a:p>
        </p:txBody>
      </p:sp>
      <p:sp>
        <p:nvSpPr>
          <p:cNvPr id="10" name="Shape 7"/>
          <p:cNvSpPr/>
          <p:nvPr/>
        </p:nvSpPr>
        <p:spPr>
          <a:xfrm>
            <a:off x="793790" y="5107067"/>
            <a:ext cx="3664744" cy="2410897"/>
          </a:xfrm>
          <a:prstGeom prst="roundRect">
            <a:avLst>
              <a:gd name="adj" fmla="val 3952"/>
            </a:avLst>
          </a:prstGeom>
          <a:solidFill>
            <a:srgbClr val="E1E1EA"/>
          </a:solidFill>
          <a:ln w="7620">
            <a:solidFill>
              <a:srgbClr val="C7C7D0"/>
            </a:solidFill>
            <a:prstDash val="solid"/>
          </a:ln>
        </p:spPr>
        <p:txBody>
          <a:bodyPr/>
          <a:lstStyle/>
          <a:p>
            <a:endParaRPr lang="en-US"/>
          </a:p>
        </p:txBody>
      </p:sp>
      <p:sp>
        <p:nvSpPr>
          <p:cNvPr id="11" name="Text 8"/>
          <p:cNvSpPr/>
          <p:nvPr/>
        </p:nvSpPr>
        <p:spPr>
          <a:xfrm>
            <a:off x="1028224" y="534150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Cost Efficiency</a:t>
            </a:r>
            <a:endParaRPr lang="en-US" sz="2200" dirty="0"/>
          </a:p>
        </p:txBody>
      </p:sp>
      <p:sp>
        <p:nvSpPr>
          <p:cNvPr id="12" name="Text 9"/>
          <p:cNvSpPr/>
          <p:nvPr/>
        </p:nvSpPr>
        <p:spPr>
          <a:xfrm>
            <a:off x="1028224" y="5831919"/>
            <a:ext cx="3195876" cy="1451610"/>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Proactive identification of potential issues saves clients from costly repairs and operational disruptions.</a:t>
            </a:r>
            <a:endParaRPr lang="en-US" sz="1750" dirty="0"/>
          </a:p>
        </p:txBody>
      </p:sp>
      <p:sp>
        <p:nvSpPr>
          <p:cNvPr id="13" name="Shape 10"/>
          <p:cNvSpPr/>
          <p:nvPr/>
        </p:nvSpPr>
        <p:spPr>
          <a:xfrm>
            <a:off x="4685348" y="5107067"/>
            <a:ext cx="3664863" cy="2410897"/>
          </a:xfrm>
          <a:prstGeom prst="roundRect">
            <a:avLst>
              <a:gd name="adj" fmla="val 3952"/>
            </a:avLst>
          </a:prstGeom>
          <a:solidFill>
            <a:srgbClr val="E1E1EA"/>
          </a:solidFill>
          <a:ln w="7620">
            <a:solidFill>
              <a:srgbClr val="C7C7D0"/>
            </a:solidFill>
            <a:prstDash val="solid"/>
          </a:ln>
        </p:spPr>
        <p:txBody>
          <a:bodyPr/>
          <a:lstStyle/>
          <a:p>
            <a:endParaRPr lang="en-US"/>
          </a:p>
        </p:txBody>
      </p:sp>
      <p:sp>
        <p:nvSpPr>
          <p:cNvPr id="14" name="Text 11"/>
          <p:cNvSpPr/>
          <p:nvPr/>
        </p:nvSpPr>
        <p:spPr>
          <a:xfrm>
            <a:off x="4919782" y="5341501"/>
            <a:ext cx="307657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Regulatory Compliance</a:t>
            </a:r>
            <a:endParaRPr lang="en-US" sz="2200" dirty="0"/>
          </a:p>
        </p:txBody>
      </p:sp>
      <p:sp>
        <p:nvSpPr>
          <p:cNvPr id="15" name="Text 12"/>
          <p:cNvSpPr/>
          <p:nvPr/>
        </p:nvSpPr>
        <p:spPr>
          <a:xfrm>
            <a:off x="4919782" y="5831919"/>
            <a:ext cx="3195995"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Detailed audits and inspections ensure rigs meet international and local standards.</a:t>
            </a:r>
            <a:endParaRPr lang="en-US" sz="1750" dirty="0"/>
          </a:p>
        </p:txBody>
      </p:sp>
      <p:pic>
        <p:nvPicPr>
          <p:cNvPr id="16" name="Picture 15" descr="A logo with a gear and fire&#10;&#10;AI-generated content may be incorrect.">
            <a:extLst>
              <a:ext uri="{FF2B5EF4-FFF2-40B4-BE49-F238E27FC236}">
                <a16:creationId xmlns:a16="http://schemas.microsoft.com/office/drawing/2014/main" id="{289BAA16-EFC9-CDCC-CEBA-CD0B29F54139}"/>
              </a:ext>
            </a:extLst>
          </p:cNvPr>
          <p:cNvPicPr>
            <a:picLocks noChangeAspect="1"/>
          </p:cNvPicPr>
          <p:nvPr/>
        </p:nvPicPr>
        <p:blipFill>
          <a:blip r:embed="rId4"/>
          <a:srcRect l="20021" t="32989" r="9242" b="32653"/>
          <a:stretch>
            <a:fillRect/>
          </a:stretch>
        </p:blipFill>
        <p:spPr>
          <a:xfrm>
            <a:off x="7074569" y="58461"/>
            <a:ext cx="1989221" cy="96619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Text 0"/>
          <p:cNvSpPr/>
          <p:nvPr/>
        </p:nvSpPr>
        <p:spPr>
          <a:xfrm>
            <a:off x="793790" y="2066449"/>
            <a:ext cx="5754291"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Contact </a:t>
            </a:r>
            <a:r>
              <a:rPr lang="en-US" sz="4450" dirty="0" err="1">
                <a:solidFill>
                  <a:srgbClr val="1B1B27"/>
                </a:solidFill>
                <a:latin typeface="Raleway" pitchFamily="34" charset="0"/>
                <a:ea typeface="Raleway" pitchFamily="34" charset="-122"/>
                <a:cs typeface="Raleway" pitchFamily="34" charset="-120"/>
              </a:rPr>
              <a:t>RigZone</a:t>
            </a:r>
            <a:r>
              <a:rPr lang="en-US" sz="4450" dirty="0">
                <a:solidFill>
                  <a:srgbClr val="1B1B27"/>
                </a:solidFill>
                <a:latin typeface="Raleway" pitchFamily="34" charset="0"/>
                <a:ea typeface="Raleway" pitchFamily="34" charset="-122"/>
                <a:cs typeface="Raleway" pitchFamily="34" charset="-120"/>
              </a:rPr>
              <a:t> Overseas Today</a:t>
            </a:r>
            <a:endParaRPr lang="en-US" sz="4450" dirty="0"/>
          </a:p>
        </p:txBody>
      </p:sp>
      <p:sp>
        <p:nvSpPr>
          <p:cNvPr id="3" name="Text 1"/>
          <p:cNvSpPr/>
          <p:nvPr/>
        </p:nvSpPr>
        <p:spPr>
          <a:xfrm>
            <a:off x="793790" y="3228856"/>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Ready to elevate your rig operations to the next level? Contact </a:t>
            </a:r>
            <a:r>
              <a:rPr lang="en-US" sz="1750" dirty="0" err="1">
                <a:solidFill>
                  <a:srgbClr val="3C3939"/>
                </a:solidFill>
                <a:latin typeface="Roboto" pitchFamily="34" charset="0"/>
                <a:ea typeface="Roboto" pitchFamily="34" charset="-122"/>
                <a:cs typeface="Roboto" pitchFamily="34" charset="-120"/>
              </a:rPr>
              <a:t>RigZone</a:t>
            </a:r>
            <a:r>
              <a:rPr lang="en-US" sz="1750" dirty="0">
                <a:solidFill>
                  <a:srgbClr val="3C3939"/>
                </a:solidFill>
                <a:latin typeface="Roboto" pitchFamily="34" charset="0"/>
                <a:ea typeface="Roboto" pitchFamily="34" charset="-122"/>
                <a:cs typeface="Roboto" pitchFamily="34" charset="-120"/>
              </a:rPr>
              <a:t> Overseas today and let us partner with you for success. Together, we'll ensure your rigs operate safely, efficiently, and in compliance with all standards.</a:t>
            </a:r>
            <a:endParaRPr lang="en-US" sz="1750" dirty="0"/>
          </a:p>
        </p:txBody>
      </p:sp>
      <p:pic>
        <p:nvPicPr>
          <p:cNvPr id="4" name="Image 0" descr="preencoded.png"/>
          <p:cNvPicPr>
            <a:picLocks noChangeAspect="1"/>
          </p:cNvPicPr>
          <p:nvPr/>
        </p:nvPicPr>
        <p:blipFill>
          <a:blip r:embed="rId3"/>
          <a:stretch>
            <a:fillRect/>
          </a:stretch>
        </p:blipFill>
        <p:spPr>
          <a:xfrm>
            <a:off x="2646283" y="4209812"/>
            <a:ext cx="453628" cy="453628"/>
          </a:xfrm>
          <a:prstGeom prst="rect">
            <a:avLst/>
          </a:prstGeom>
        </p:spPr>
      </p:pic>
      <p:sp>
        <p:nvSpPr>
          <p:cNvPr id="5" name="Text 2"/>
          <p:cNvSpPr/>
          <p:nvPr/>
        </p:nvSpPr>
        <p:spPr>
          <a:xfrm>
            <a:off x="1455420" y="4946928"/>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3C3939"/>
                </a:solidFill>
                <a:latin typeface="Raleway" pitchFamily="34" charset="0"/>
                <a:ea typeface="Raleway" pitchFamily="34" charset="-122"/>
                <a:cs typeface="Raleway" pitchFamily="34" charset="-120"/>
              </a:rPr>
              <a:t>Phone</a:t>
            </a:r>
            <a:endParaRPr lang="en-US" sz="2200" dirty="0"/>
          </a:p>
        </p:txBody>
      </p:sp>
      <p:sp>
        <p:nvSpPr>
          <p:cNvPr id="6" name="Text 3"/>
          <p:cNvSpPr/>
          <p:nvPr/>
        </p:nvSpPr>
        <p:spPr>
          <a:xfrm>
            <a:off x="793790" y="5437346"/>
            <a:ext cx="4158615" cy="362903"/>
          </a:xfrm>
          <a:prstGeom prst="rect">
            <a:avLst/>
          </a:prstGeom>
          <a:noFill/>
          <a:ln/>
        </p:spPr>
        <p:txBody>
          <a:bodyPr wrap="none" lIns="0" tIns="0" rIns="0" bIns="0" rtlCol="0" anchor="t"/>
          <a:lstStyle/>
          <a:p>
            <a:pPr marL="0" indent="0" algn="ctr">
              <a:lnSpc>
                <a:spcPts val="2850"/>
              </a:lnSpc>
              <a:buNone/>
            </a:pPr>
            <a:r>
              <a:rPr lang="en-US" sz="1750" dirty="0">
                <a:solidFill>
                  <a:srgbClr val="3C3939"/>
                </a:solidFill>
                <a:latin typeface="Roboto" pitchFamily="34" charset="0"/>
                <a:ea typeface="Roboto" pitchFamily="34" charset="-122"/>
                <a:cs typeface="Roboto" pitchFamily="34" charset="-120"/>
              </a:rPr>
              <a:t>01223424778</a:t>
            </a:r>
            <a:endParaRPr lang="en-US" sz="1750" dirty="0"/>
          </a:p>
        </p:txBody>
      </p:sp>
      <p:pic>
        <p:nvPicPr>
          <p:cNvPr id="7" name="Image 1" descr="preencoded.png"/>
          <p:cNvPicPr>
            <a:picLocks noChangeAspect="1"/>
          </p:cNvPicPr>
          <p:nvPr/>
        </p:nvPicPr>
        <p:blipFill>
          <a:blip r:embed="rId4"/>
          <a:stretch>
            <a:fillRect/>
          </a:stretch>
        </p:blipFill>
        <p:spPr>
          <a:xfrm>
            <a:off x="7088386" y="4209812"/>
            <a:ext cx="453628" cy="453628"/>
          </a:xfrm>
          <a:prstGeom prst="rect">
            <a:avLst/>
          </a:prstGeom>
        </p:spPr>
      </p:pic>
      <p:sp>
        <p:nvSpPr>
          <p:cNvPr id="8" name="Text 4"/>
          <p:cNvSpPr/>
          <p:nvPr/>
        </p:nvSpPr>
        <p:spPr>
          <a:xfrm>
            <a:off x="5897523" y="4946928"/>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3C3939"/>
                </a:solidFill>
                <a:latin typeface="Raleway" pitchFamily="34" charset="0"/>
                <a:ea typeface="Raleway" pitchFamily="34" charset="-122"/>
                <a:cs typeface="Raleway" pitchFamily="34" charset="-120"/>
              </a:rPr>
              <a:t>Email</a:t>
            </a:r>
            <a:endParaRPr lang="en-US" sz="2200" dirty="0"/>
          </a:p>
        </p:txBody>
      </p:sp>
      <p:sp>
        <p:nvSpPr>
          <p:cNvPr id="9" name="Text 5"/>
          <p:cNvSpPr/>
          <p:nvPr/>
        </p:nvSpPr>
        <p:spPr>
          <a:xfrm>
            <a:off x="5235893" y="5437346"/>
            <a:ext cx="4158615" cy="362903"/>
          </a:xfrm>
          <a:prstGeom prst="rect">
            <a:avLst/>
          </a:prstGeom>
          <a:noFill/>
          <a:ln/>
        </p:spPr>
        <p:txBody>
          <a:bodyPr wrap="none" lIns="0" tIns="0" rIns="0" bIns="0" rtlCol="0" anchor="t"/>
          <a:lstStyle/>
          <a:p>
            <a:pPr marL="0" indent="0" algn="ctr">
              <a:lnSpc>
                <a:spcPts val="2850"/>
              </a:lnSpc>
              <a:buNone/>
            </a:pPr>
            <a:r>
              <a:rPr lang="en-US" sz="1750" u="sng" dirty="0">
                <a:solidFill>
                  <a:srgbClr val="1B1B27"/>
                </a:solidFill>
                <a:latin typeface="Roboto" pitchFamily="34" charset="0"/>
                <a:ea typeface="Roboto" pitchFamily="34" charset="-122"/>
                <a:cs typeface="Roboto" pitchFamily="34" charset="-120"/>
                <a:hlinkClick r:id="rId5">
                  <a:extLst>
                    <a:ext uri="{A12FA001-AC4F-418D-AE19-62706E023703}">
                      <ahyp:hlinkClr xmlns:ahyp="http://schemas.microsoft.com/office/drawing/2018/hyperlinkcolor" val="tx"/>
                    </a:ext>
                  </a:extLst>
                </a:hlinkClick>
              </a:rPr>
              <a:t>Info@rigzone-eg.com</a:t>
            </a:r>
            <a:endParaRPr lang="en-US" sz="1750" dirty="0"/>
          </a:p>
        </p:txBody>
      </p:sp>
      <p:pic>
        <p:nvPicPr>
          <p:cNvPr id="10" name="Image 2" descr="preencoded.png"/>
          <p:cNvPicPr>
            <a:picLocks noChangeAspect="1"/>
          </p:cNvPicPr>
          <p:nvPr/>
        </p:nvPicPr>
        <p:blipFill>
          <a:blip r:embed="rId6"/>
          <a:stretch>
            <a:fillRect/>
          </a:stretch>
        </p:blipFill>
        <p:spPr>
          <a:xfrm>
            <a:off x="11530489" y="4209812"/>
            <a:ext cx="453628" cy="453628"/>
          </a:xfrm>
          <a:prstGeom prst="rect">
            <a:avLst/>
          </a:prstGeom>
        </p:spPr>
      </p:pic>
      <p:sp>
        <p:nvSpPr>
          <p:cNvPr id="11" name="Text 6"/>
          <p:cNvSpPr/>
          <p:nvPr/>
        </p:nvSpPr>
        <p:spPr>
          <a:xfrm>
            <a:off x="10339626" y="4946928"/>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3C3939"/>
                </a:solidFill>
                <a:latin typeface="Raleway" pitchFamily="34" charset="0"/>
                <a:ea typeface="Raleway" pitchFamily="34" charset="-122"/>
                <a:cs typeface="Raleway" pitchFamily="34" charset="-120"/>
              </a:rPr>
              <a:t>Address</a:t>
            </a:r>
            <a:endParaRPr lang="en-US" sz="2200" dirty="0"/>
          </a:p>
        </p:txBody>
      </p:sp>
      <p:sp>
        <p:nvSpPr>
          <p:cNvPr id="12" name="Text 7"/>
          <p:cNvSpPr/>
          <p:nvPr/>
        </p:nvSpPr>
        <p:spPr>
          <a:xfrm>
            <a:off x="9677995" y="5437346"/>
            <a:ext cx="4158615" cy="725805"/>
          </a:xfrm>
          <a:prstGeom prst="rect">
            <a:avLst/>
          </a:prstGeom>
          <a:noFill/>
          <a:ln/>
        </p:spPr>
        <p:txBody>
          <a:bodyPr wrap="square" lIns="0" tIns="0" rIns="0" bIns="0" rtlCol="0" anchor="t"/>
          <a:lstStyle/>
          <a:p>
            <a:pPr marL="0" indent="0" algn="ctr">
              <a:lnSpc>
                <a:spcPts val="2850"/>
              </a:lnSpc>
              <a:buNone/>
            </a:pPr>
            <a:r>
              <a:rPr lang="en-US" sz="1750" dirty="0">
                <a:solidFill>
                  <a:srgbClr val="3C3939"/>
                </a:solidFill>
                <a:latin typeface="Roboto" pitchFamily="34" charset="0"/>
                <a:ea typeface="Roboto" pitchFamily="34" charset="-122"/>
                <a:cs typeface="Roboto" pitchFamily="34" charset="-120"/>
              </a:rPr>
              <a:t>Block 6101, 5th District, Middle Plateau, Mokattam, Cairo, Egypt</a:t>
            </a:r>
            <a:endParaRPr lang="en-US" sz="1750" dirty="0"/>
          </a:p>
        </p:txBody>
      </p:sp>
      <p:pic>
        <p:nvPicPr>
          <p:cNvPr id="14" name="Picture 13" descr="A logo with a gear and fire&#10;&#10;AI-generated content may be incorrect.">
            <a:extLst>
              <a:ext uri="{FF2B5EF4-FFF2-40B4-BE49-F238E27FC236}">
                <a16:creationId xmlns:a16="http://schemas.microsoft.com/office/drawing/2014/main" id="{6638EA65-A326-25B8-E74B-8FEB28309A76}"/>
              </a:ext>
            </a:extLst>
          </p:cNvPr>
          <p:cNvPicPr>
            <a:picLocks noChangeAspect="1"/>
          </p:cNvPicPr>
          <p:nvPr/>
        </p:nvPicPr>
        <p:blipFill>
          <a:blip r:embed="rId7"/>
          <a:srcRect l="20021" t="32989" r="9242" b="32653"/>
          <a:stretch>
            <a:fillRect/>
          </a:stretch>
        </p:blipFill>
        <p:spPr>
          <a:xfrm>
            <a:off x="12368463" y="93285"/>
            <a:ext cx="1989221" cy="96619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865114"/>
            <a:ext cx="5889188"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Our Vision and Mission</a:t>
            </a:r>
            <a:endParaRPr lang="en-US" sz="4450" dirty="0"/>
          </a:p>
        </p:txBody>
      </p:sp>
      <p:sp>
        <p:nvSpPr>
          <p:cNvPr id="3" name="Text 1"/>
          <p:cNvSpPr/>
          <p:nvPr/>
        </p:nvSpPr>
        <p:spPr>
          <a:xfrm>
            <a:off x="793790" y="3027521"/>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4" name="Text 2"/>
          <p:cNvSpPr/>
          <p:nvPr/>
        </p:nvSpPr>
        <p:spPr>
          <a:xfrm>
            <a:off x="793790" y="387238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Vision</a:t>
            </a:r>
            <a:endParaRPr lang="en-US" sz="2200" dirty="0"/>
          </a:p>
        </p:txBody>
      </p:sp>
      <p:sp>
        <p:nvSpPr>
          <p:cNvPr id="5" name="Text 3"/>
          <p:cNvSpPr/>
          <p:nvPr/>
        </p:nvSpPr>
        <p:spPr>
          <a:xfrm>
            <a:off x="793790" y="4453533"/>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To be the global leader in providing specialized inspection and technical services for the oil and gas industry.</a:t>
            </a:r>
            <a:endParaRPr lang="en-US" sz="1750" dirty="0"/>
          </a:p>
        </p:txBody>
      </p:sp>
      <p:sp>
        <p:nvSpPr>
          <p:cNvPr id="6" name="Text 4"/>
          <p:cNvSpPr/>
          <p:nvPr/>
        </p:nvSpPr>
        <p:spPr>
          <a:xfrm>
            <a:off x="7599521" y="387238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Mission</a:t>
            </a:r>
            <a:endParaRPr lang="en-US" sz="2200" dirty="0"/>
          </a:p>
        </p:txBody>
      </p:sp>
      <p:sp>
        <p:nvSpPr>
          <p:cNvPr id="7" name="Text 5"/>
          <p:cNvSpPr/>
          <p:nvPr/>
        </p:nvSpPr>
        <p:spPr>
          <a:xfrm>
            <a:off x="7599521" y="4453533"/>
            <a:ext cx="6244709"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To deliver comprehensive and high-quality services that ensure operational excellence, safety, and reliability in the oil and gas industry.</a:t>
            </a:r>
            <a:endParaRPr lang="en-US" sz="1750" dirty="0"/>
          </a:p>
        </p:txBody>
      </p:sp>
      <p:sp>
        <p:nvSpPr>
          <p:cNvPr id="8" name="Text 6"/>
          <p:cNvSpPr/>
          <p:nvPr/>
        </p:nvSpPr>
        <p:spPr>
          <a:xfrm>
            <a:off x="793790" y="6001464"/>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pic>
        <p:nvPicPr>
          <p:cNvPr id="10" name="Picture 9" descr="A logo with a gear and fire&#10;&#10;AI-generated content may be incorrect.">
            <a:extLst>
              <a:ext uri="{FF2B5EF4-FFF2-40B4-BE49-F238E27FC236}">
                <a16:creationId xmlns:a16="http://schemas.microsoft.com/office/drawing/2014/main" id="{AE169A52-F50B-14DD-E0AA-529CC42E65B9}"/>
              </a:ext>
            </a:extLst>
          </p:cNvPr>
          <p:cNvPicPr>
            <a:picLocks noChangeAspect="1"/>
          </p:cNvPicPr>
          <p:nvPr/>
        </p:nvPicPr>
        <p:blipFill>
          <a:blip r:embed="rId3"/>
          <a:srcRect l="20021" t="32989" r="9242" b="32653"/>
          <a:stretch>
            <a:fillRect/>
          </a:stretch>
        </p:blipFill>
        <p:spPr>
          <a:xfrm>
            <a:off x="5983705" y="7045369"/>
            <a:ext cx="2277979" cy="110644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1240155"/>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Core Values</a:t>
            </a:r>
            <a:endParaRPr lang="en-US" sz="4450" dirty="0"/>
          </a:p>
        </p:txBody>
      </p:sp>
      <p:pic>
        <p:nvPicPr>
          <p:cNvPr id="4" name="Image 1" descr="preencoded.png"/>
          <p:cNvPicPr>
            <a:picLocks noChangeAspect="1"/>
          </p:cNvPicPr>
          <p:nvPr/>
        </p:nvPicPr>
        <p:blipFill>
          <a:blip r:embed="rId4"/>
          <a:stretch>
            <a:fillRect/>
          </a:stretch>
        </p:blipFill>
        <p:spPr>
          <a:xfrm>
            <a:off x="4451390" y="2289096"/>
            <a:ext cx="566976" cy="566976"/>
          </a:xfrm>
          <a:prstGeom prst="rect">
            <a:avLst/>
          </a:prstGeom>
        </p:spPr>
      </p:pic>
      <p:sp>
        <p:nvSpPr>
          <p:cNvPr id="5" name="Text 1"/>
          <p:cNvSpPr/>
          <p:nvPr/>
        </p:nvSpPr>
        <p:spPr>
          <a:xfrm>
            <a:off x="4451390" y="313955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Safety First</a:t>
            </a:r>
            <a:endParaRPr lang="en-US" sz="2200" dirty="0"/>
          </a:p>
        </p:txBody>
      </p:sp>
      <p:sp>
        <p:nvSpPr>
          <p:cNvPr id="6" name="Text 2"/>
          <p:cNvSpPr/>
          <p:nvPr/>
        </p:nvSpPr>
        <p:spPr>
          <a:xfrm>
            <a:off x="4451390" y="3629978"/>
            <a:ext cx="4550807"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Health, Safety, Environment, and Quality must come first in everything we do.</a:t>
            </a:r>
            <a:endParaRPr lang="en-US" sz="1750" dirty="0"/>
          </a:p>
        </p:txBody>
      </p:sp>
      <p:pic>
        <p:nvPicPr>
          <p:cNvPr id="7" name="Image 2" descr="preencoded.png"/>
          <p:cNvPicPr>
            <a:picLocks noChangeAspect="1"/>
          </p:cNvPicPr>
          <p:nvPr/>
        </p:nvPicPr>
        <p:blipFill>
          <a:blip r:embed="rId5"/>
          <a:stretch>
            <a:fillRect/>
          </a:stretch>
        </p:blipFill>
        <p:spPr>
          <a:xfrm>
            <a:off x="9285684" y="2289096"/>
            <a:ext cx="566976" cy="566976"/>
          </a:xfrm>
          <a:prstGeom prst="rect">
            <a:avLst/>
          </a:prstGeom>
        </p:spPr>
      </p:pic>
      <p:sp>
        <p:nvSpPr>
          <p:cNvPr id="8" name="Text 3"/>
          <p:cNvSpPr/>
          <p:nvPr/>
        </p:nvSpPr>
        <p:spPr>
          <a:xfrm>
            <a:off x="9285684" y="313955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Integrity</a:t>
            </a:r>
            <a:endParaRPr lang="en-US" sz="2200" dirty="0"/>
          </a:p>
        </p:txBody>
      </p:sp>
      <p:sp>
        <p:nvSpPr>
          <p:cNvPr id="9" name="Text 4"/>
          <p:cNvSpPr/>
          <p:nvPr/>
        </p:nvSpPr>
        <p:spPr>
          <a:xfrm>
            <a:off x="9285684" y="3629978"/>
            <a:ext cx="4550926"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Treating ourselves and our business in an honest, ethical, and trustworthy manner.</a:t>
            </a:r>
            <a:endParaRPr lang="en-US" sz="1750" dirty="0"/>
          </a:p>
        </p:txBody>
      </p:sp>
      <p:pic>
        <p:nvPicPr>
          <p:cNvPr id="10" name="Image 3" descr="preencoded.png"/>
          <p:cNvPicPr>
            <a:picLocks noChangeAspect="1"/>
          </p:cNvPicPr>
          <p:nvPr/>
        </p:nvPicPr>
        <p:blipFill>
          <a:blip r:embed="rId6"/>
          <a:stretch>
            <a:fillRect/>
          </a:stretch>
        </p:blipFill>
        <p:spPr>
          <a:xfrm>
            <a:off x="4451390" y="4922758"/>
            <a:ext cx="566976" cy="566976"/>
          </a:xfrm>
          <a:prstGeom prst="rect">
            <a:avLst/>
          </a:prstGeom>
        </p:spPr>
      </p:pic>
      <p:sp>
        <p:nvSpPr>
          <p:cNvPr id="11" name="Text 5"/>
          <p:cNvSpPr/>
          <p:nvPr/>
        </p:nvSpPr>
        <p:spPr>
          <a:xfrm>
            <a:off x="4451390" y="577322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Efficiency</a:t>
            </a:r>
            <a:endParaRPr lang="en-US" sz="2200" dirty="0"/>
          </a:p>
        </p:txBody>
      </p:sp>
      <p:sp>
        <p:nvSpPr>
          <p:cNvPr id="12" name="Text 6"/>
          <p:cNvSpPr/>
          <p:nvPr/>
        </p:nvSpPr>
        <p:spPr>
          <a:xfrm>
            <a:off x="4451390" y="6263640"/>
            <a:ext cx="4550807"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Providing cost-efficient services to our customers.</a:t>
            </a:r>
            <a:endParaRPr lang="en-US" sz="1750" dirty="0"/>
          </a:p>
        </p:txBody>
      </p:sp>
      <p:pic>
        <p:nvPicPr>
          <p:cNvPr id="14" name="Picture 13" descr="A logo with a gear and fire&#10;&#10;AI-generated content may be incorrect.">
            <a:extLst>
              <a:ext uri="{FF2B5EF4-FFF2-40B4-BE49-F238E27FC236}">
                <a16:creationId xmlns:a16="http://schemas.microsoft.com/office/drawing/2014/main" id="{39BE11F1-370F-D1E2-FE76-A3C9EE994988}"/>
              </a:ext>
            </a:extLst>
          </p:cNvPr>
          <p:cNvPicPr>
            <a:picLocks noChangeAspect="1"/>
          </p:cNvPicPr>
          <p:nvPr/>
        </p:nvPicPr>
        <p:blipFill>
          <a:blip r:embed="rId7"/>
          <a:srcRect l="20021" t="32989" r="9242" b="32653"/>
          <a:stretch>
            <a:fillRect/>
          </a:stretch>
        </p:blipFill>
        <p:spPr>
          <a:xfrm>
            <a:off x="5983705" y="7045369"/>
            <a:ext cx="2277979" cy="110644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486983"/>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Quality at </a:t>
            </a:r>
            <a:r>
              <a:rPr lang="en-US" sz="4450" dirty="0" err="1">
                <a:solidFill>
                  <a:srgbClr val="1B1B27"/>
                </a:solidFill>
                <a:latin typeface="Raleway" pitchFamily="34" charset="0"/>
                <a:ea typeface="Raleway" pitchFamily="34" charset="-122"/>
                <a:cs typeface="Raleway" pitchFamily="34" charset="-120"/>
              </a:rPr>
              <a:t>RigZone</a:t>
            </a:r>
            <a:r>
              <a:rPr lang="en-US" sz="4450" dirty="0">
                <a:solidFill>
                  <a:srgbClr val="1B1B27"/>
                </a:solidFill>
                <a:latin typeface="Raleway" pitchFamily="34" charset="0"/>
                <a:ea typeface="Raleway" pitchFamily="34" charset="-122"/>
                <a:cs typeface="Raleway" pitchFamily="34" charset="-120"/>
              </a:rPr>
              <a:t> Overseas</a:t>
            </a:r>
            <a:endParaRPr lang="en-US" sz="4450" dirty="0"/>
          </a:p>
        </p:txBody>
      </p:sp>
      <p:sp>
        <p:nvSpPr>
          <p:cNvPr id="4" name="Shape 1"/>
          <p:cNvSpPr/>
          <p:nvPr/>
        </p:nvSpPr>
        <p:spPr>
          <a:xfrm>
            <a:off x="793790" y="4535924"/>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5" name="Text 2"/>
          <p:cNvSpPr/>
          <p:nvPr/>
        </p:nvSpPr>
        <p:spPr>
          <a:xfrm>
            <a:off x="1530906" y="461379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Success Criteria</a:t>
            </a:r>
            <a:endParaRPr lang="en-US" sz="2200" dirty="0"/>
          </a:p>
        </p:txBody>
      </p:sp>
      <p:sp>
        <p:nvSpPr>
          <p:cNvPr id="6" name="Text 3"/>
          <p:cNvSpPr/>
          <p:nvPr/>
        </p:nvSpPr>
        <p:spPr>
          <a:xfrm>
            <a:off x="1530906" y="5104209"/>
            <a:ext cx="5642491"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Quality of services and accurate pricing complemented with an effective marketing strategy.</a:t>
            </a:r>
            <a:endParaRPr lang="en-US" sz="1750" dirty="0"/>
          </a:p>
        </p:txBody>
      </p:sp>
      <p:sp>
        <p:nvSpPr>
          <p:cNvPr id="7" name="Shape 4"/>
          <p:cNvSpPr/>
          <p:nvPr/>
        </p:nvSpPr>
        <p:spPr>
          <a:xfrm>
            <a:off x="7456884" y="4535924"/>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8" name="Text 5"/>
          <p:cNvSpPr/>
          <p:nvPr/>
        </p:nvSpPr>
        <p:spPr>
          <a:xfrm>
            <a:off x="8194000" y="461379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Document Review</a:t>
            </a:r>
            <a:endParaRPr lang="en-US" sz="2200" dirty="0"/>
          </a:p>
        </p:txBody>
      </p:sp>
      <p:sp>
        <p:nvSpPr>
          <p:cNvPr id="9" name="Text 6"/>
          <p:cNvSpPr/>
          <p:nvPr/>
        </p:nvSpPr>
        <p:spPr>
          <a:xfrm>
            <a:off x="8194000" y="5104209"/>
            <a:ext cx="5642610"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Reviewing all quality-related documents according to standards by qualified engineers.</a:t>
            </a:r>
            <a:endParaRPr lang="en-US" sz="1750" dirty="0"/>
          </a:p>
        </p:txBody>
      </p:sp>
      <p:sp>
        <p:nvSpPr>
          <p:cNvPr id="10" name="Shape 7"/>
          <p:cNvSpPr/>
          <p:nvPr/>
        </p:nvSpPr>
        <p:spPr>
          <a:xfrm>
            <a:off x="793790" y="6283643"/>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11" name="Text 8"/>
          <p:cNvSpPr/>
          <p:nvPr/>
        </p:nvSpPr>
        <p:spPr>
          <a:xfrm>
            <a:off x="1530906" y="636150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Staff Training</a:t>
            </a:r>
            <a:endParaRPr lang="en-US" sz="2200" dirty="0"/>
          </a:p>
        </p:txBody>
      </p:sp>
      <p:sp>
        <p:nvSpPr>
          <p:cNvPr id="12" name="Text 9"/>
          <p:cNvSpPr/>
          <p:nvPr/>
        </p:nvSpPr>
        <p:spPr>
          <a:xfrm>
            <a:off x="1530906" y="6851928"/>
            <a:ext cx="5642491"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Leading training and improvement of staff to foresee and prevent problems.</a:t>
            </a:r>
            <a:endParaRPr lang="en-US" sz="1750" dirty="0"/>
          </a:p>
        </p:txBody>
      </p:sp>
      <p:sp>
        <p:nvSpPr>
          <p:cNvPr id="13" name="Shape 10"/>
          <p:cNvSpPr/>
          <p:nvPr/>
        </p:nvSpPr>
        <p:spPr>
          <a:xfrm>
            <a:off x="7456884" y="6283643"/>
            <a:ext cx="510302" cy="510302"/>
          </a:xfrm>
          <a:prstGeom prst="roundRect">
            <a:avLst>
              <a:gd name="adj" fmla="val 18669"/>
            </a:avLst>
          </a:prstGeom>
          <a:solidFill>
            <a:srgbClr val="E1E1EA"/>
          </a:solidFill>
          <a:ln w="7620">
            <a:solidFill>
              <a:srgbClr val="C7C7D0"/>
            </a:solidFill>
            <a:prstDash val="solid"/>
          </a:ln>
        </p:spPr>
        <p:txBody>
          <a:bodyPr/>
          <a:lstStyle/>
          <a:p>
            <a:endParaRPr lang="en-US"/>
          </a:p>
        </p:txBody>
      </p:sp>
      <p:sp>
        <p:nvSpPr>
          <p:cNvPr id="14" name="Text 11"/>
          <p:cNvSpPr/>
          <p:nvPr/>
        </p:nvSpPr>
        <p:spPr>
          <a:xfrm>
            <a:off x="8194000" y="636150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ISO Compliance</a:t>
            </a:r>
            <a:endParaRPr lang="en-US" sz="2200" dirty="0"/>
          </a:p>
        </p:txBody>
      </p:sp>
      <p:sp>
        <p:nvSpPr>
          <p:cNvPr id="15" name="Text 12"/>
          <p:cNvSpPr/>
          <p:nvPr/>
        </p:nvSpPr>
        <p:spPr>
          <a:xfrm>
            <a:off x="8194000" y="6851928"/>
            <a:ext cx="5642610"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Following ISO 9001 and ISO 45001 Requirements for Safety and Environment.</a:t>
            </a:r>
            <a:endParaRPr lang="en-US" sz="1750" dirty="0"/>
          </a:p>
        </p:txBody>
      </p:sp>
      <p:pic>
        <p:nvPicPr>
          <p:cNvPr id="17" name="Picture 16" descr="A logo with a gear and fire&#10;&#10;AI-generated content may be incorrect.">
            <a:extLst>
              <a:ext uri="{FF2B5EF4-FFF2-40B4-BE49-F238E27FC236}">
                <a16:creationId xmlns:a16="http://schemas.microsoft.com/office/drawing/2014/main" id="{9CCAB250-7A3D-BB72-E547-FBE3FFC39DC2}"/>
              </a:ext>
            </a:extLst>
          </p:cNvPr>
          <p:cNvPicPr>
            <a:picLocks noChangeAspect="1"/>
          </p:cNvPicPr>
          <p:nvPr/>
        </p:nvPicPr>
        <p:blipFill>
          <a:blip r:embed="rId4"/>
          <a:srcRect l="20021" t="32989" r="9242" b="32653"/>
          <a:stretch>
            <a:fillRect/>
          </a:stretch>
        </p:blipFill>
        <p:spPr>
          <a:xfrm>
            <a:off x="5855369" y="7222327"/>
            <a:ext cx="2111817" cy="102573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342192"/>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Our Commitment</a:t>
            </a:r>
            <a:endParaRPr lang="en-US" sz="4450" dirty="0"/>
          </a:p>
        </p:txBody>
      </p:sp>
      <p:pic>
        <p:nvPicPr>
          <p:cNvPr id="3" name="Image 0" descr="preencoded.png"/>
          <p:cNvPicPr>
            <a:picLocks noChangeAspect="1"/>
          </p:cNvPicPr>
          <p:nvPr/>
        </p:nvPicPr>
        <p:blipFill>
          <a:blip r:embed="rId3"/>
          <a:stretch>
            <a:fillRect/>
          </a:stretch>
        </p:blipFill>
        <p:spPr>
          <a:xfrm>
            <a:off x="3247430" y="2504599"/>
            <a:ext cx="1614011" cy="807958"/>
          </a:xfrm>
          <a:prstGeom prst="rect">
            <a:avLst/>
          </a:prstGeom>
        </p:spPr>
      </p:pic>
      <p:sp>
        <p:nvSpPr>
          <p:cNvPr id="4" name="Text 1"/>
          <p:cNvSpPr/>
          <p:nvPr/>
        </p:nvSpPr>
        <p:spPr>
          <a:xfrm>
            <a:off x="3894892" y="2796421"/>
            <a:ext cx="318968" cy="398621"/>
          </a:xfrm>
          <a:prstGeom prst="rect">
            <a:avLst/>
          </a:prstGeom>
          <a:noFill/>
          <a:ln/>
        </p:spPr>
        <p:txBody>
          <a:bodyPr wrap="none" lIns="0" tIns="0" rIns="0" bIns="0" rtlCol="0" anchor="t"/>
          <a:lstStyle/>
          <a:p>
            <a:pPr marL="0" indent="0" algn="ctr">
              <a:lnSpc>
                <a:spcPts val="4000"/>
              </a:lnSpc>
              <a:buNone/>
            </a:pPr>
            <a:r>
              <a:rPr lang="en-US" sz="2500" dirty="0">
                <a:solidFill>
                  <a:srgbClr val="3C3939"/>
                </a:solidFill>
                <a:latin typeface="Raleway" pitchFamily="34" charset="0"/>
                <a:ea typeface="Raleway" pitchFamily="34" charset="-122"/>
                <a:cs typeface="Raleway" pitchFamily="34" charset="-120"/>
              </a:rPr>
              <a:t>1</a:t>
            </a:r>
            <a:endParaRPr lang="en-US" sz="2500" dirty="0"/>
          </a:p>
        </p:txBody>
      </p:sp>
      <p:sp>
        <p:nvSpPr>
          <p:cNvPr id="5" name="Text 2"/>
          <p:cNvSpPr/>
          <p:nvPr/>
        </p:nvSpPr>
        <p:spPr>
          <a:xfrm>
            <a:off x="5088255" y="2731413"/>
            <a:ext cx="4474726"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Complete and Integrated Services</a:t>
            </a:r>
            <a:endParaRPr lang="en-US" sz="2200" dirty="0"/>
          </a:p>
        </p:txBody>
      </p:sp>
      <p:sp>
        <p:nvSpPr>
          <p:cNvPr id="6" name="Shape 3"/>
          <p:cNvSpPr/>
          <p:nvPr/>
        </p:nvSpPr>
        <p:spPr>
          <a:xfrm>
            <a:off x="4918115" y="3325654"/>
            <a:ext cx="8861822" cy="15240"/>
          </a:xfrm>
          <a:prstGeom prst="roundRect">
            <a:avLst>
              <a:gd name="adj" fmla="val 625116"/>
            </a:avLst>
          </a:prstGeom>
          <a:solidFill>
            <a:srgbClr val="C7C7D0"/>
          </a:solidFill>
          <a:ln/>
        </p:spPr>
        <p:txBody>
          <a:bodyPr/>
          <a:lstStyle/>
          <a:p>
            <a:endParaRPr lang="en-US"/>
          </a:p>
        </p:txBody>
      </p:sp>
      <p:pic>
        <p:nvPicPr>
          <p:cNvPr id="7" name="Image 1" descr="preencoded.png"/>
          <p:cNvPicPr>
            <a:picLocks noChangeAspect="1"/>
          </p:cNvPicPr>
          <p:nvPr/>
        </p:nvPicPr>
        <p:blipFill>
          <a:blip r:embed="rId4"/>
          <a:stretch>
            <a:fillRect/>
          </a:stretch>
        </p:blipFill>
        <p:spPr>
          <a:xfrm>
            <a:off x="2440424" y="3369231"/>
            <a:ext cx="3228022" cy="807958"/>
          </a:xfrm>
          <a:prstGeom prst="rect">
            <a:avLst/>
          </a:prstGeom>
        </p:spPr>
      </p:pic>
      <p:sp>
        <p:nvSpPr>
          <p:cNvPr id="8" name="Text 4"/>
          <p:cNvSpPr/>
          <p:nvPr/>
        </p:nvSpPr>
        <p:spPr>
          <a:xfrm>
            <a:off x="3894892" y="3573899"/>
            <a:ext cx="318968" cy="398621"/>
          </a:xfrm>
          <a:prstGeom prst="rect">
            <a:avLst/>
          </a:prstGeom>
          <a:noFill/>
          <a:ln/>
        </p:spPr>
        <p:txBody>
          <a:bodyPr wrap="none" lIns="0" tIns="0" rIns="0" bIns="0" rtlCol="0" anchor="t"/>
          <a:lstStyle/>
          <a:p>
            <a:pPr marL="0" indent="0" algn="ctr">
              <a:lnSpc>
                <a:spcPts val="4000"/>
              </a:lnSpc>
              <a:buNone/>
            </a:pPr>
            <a:r>
              <a:rPr lang="en-US" sz="2500" dirty="0">
                <a:solidFill>
                  <a:srgbClr val="3C3939"/>
                </a:solidFill>
                <a:latin typeface="Raleway" pitchFamily="34" charset="0"/>
                <a:ea typeface="Raleway" pitchFamily="34" charset="-122"/>
                <a:cs typeface="Raleway" pitchFamily="34" charset="-120"/>
              </a:rPr>
              <a:t>2</a:t>
            </a:r>
            <a:endParaRPr lang="en-US" sz="2500" dirty="0"/>
          </a:p>
        </p:txBody>
      </p:sp>
      <p:sp>
        <p:nvSpPr>
          <p:cNvPr id="9" name="Text 5"/>
          <p:cNvSpPr/>
          <p:nvPr/>
        </p:nvSpPr>
        <p:spPr>
          <a:xfrm>
            <a:off x="5895261" y="3596045"/>
            <a:ext cx="2949893"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High Ethical Standards</a:t>
            </a:r>
            <a:endParaRPr lang="en-US" sz="2200" dirty="0"/>
          </a:p>
        </p:txBody>
      </p:sp>
      <p:sp>
        <p:nvSpPr>
          <p:cNvPr id="10" name="Shape 6"/>
          <p:cNvSpPr/>
          <p:nvPr/>
        </p:nvSpPr>
        <p:spPr>
          <a:xfrm>
            <a:off x="5725120" y="4190286"/>
            <a:ext cx="8054816" cy="15240"/>
          </a:xfrm>
          <a:prstGeom prst="roundRect">
            <a:avLst>
              <a:gd name="adj" fmla="val 625116"/>
            </a:avLst>
          </a:prstGeom>
          <a:solidFill>
            <a:srgbClr val="C7C7D0"/>
          </a:solidFill>
          <a:ln/>
        </p:spPr>
        <p:txBody>
          <a:bodyPr/>
          <a:lstStyle/>
          <a:p>
            <a:endParaRPr lang="en-US"/>
          </a:p>
        </p:txBody>
      </p:sp>
      <p:pic>
        <p:nvPicPr>
          <p:cNvPr id="11" name="Image 2" descr="preencoded.png"/>
          <p:cNvPicPr>
            <a:picLocks noChangeAspect="1"/>
          </p:cNvPicPr>
          <p:nvPr/>
        </p:nvPicPr>
        <p:blipFill>
          <a:blip r:embed="rId5"/>
          <a:stretch>
            <a:fillRect/>
          </a:stretch>
        </p:blipFill>
        <p:spPr>
          <a:xfrm>
            <a:off x="1633418" y="4233863"/>
            <a:ext cx="4842034" cy="807958"/>
          </a:xfrm>
          <a:prstGeom prst="rect">
            <a:avLst/>
          </a:prstGeom>
        </p:spPr>
      </p:pic>
      <p:sp>
        <p:nvSpPr>
          <p:cNvPr id="12" name="Text 7"/>
          <p:cNvSpPr/>
          <p:nvPr/>
        </p:nvSpPr>
        <p:spPr>
          <a:xfrm>
            <a:off x="3894892" y="4438531"/>
            <a:ext cx="318968" cy="398621"/>
          </a:xfrm>
          <a:prstGeom prst="rect">
            <a:avLst/>
          </a:prstGeom>
          <a:noFill/>
          <a:ln/>
        </p:spPr>
        <p:txBody>
          <a:bodyPr wrap="none" lIns="0" tIns="0" rIns="0" bIns="0" rtlCol="0" anchor="t"/>
          <a:lstStyle/>
          <a:p>
            <a:pPr marL="0" indent="0" algn="ctr">
              <a:lnSpc>
                <a:spcPts val="4000"/>
              </a:lnSpc>
              <a:buNone/>
            </a:pPr>
            <a:r>
              <a:rPr lang="en-US" sz="2500" dirty="0">
                <a:solidFill>
                  <a:srgbClr val="3C3939"/>
                </a:solidFill>
                <a:latin typeface="Raleway" pitchFamily="34" charset="0"/>
                <a:ea typeface="Raleway" pitchFamily="34" charset="-122"/>
                <a:cs typeface="Raleway" pitchFamily="34" charset="-120"/>
              </a:rPr>
              <a:t>3</a:t>
            </a:r>
            <a:endParaRPr lang="en-US" sz="2500" dirty="0"/>
          </a:p>
        </p:txBody>
      </p:sp>
      <p:sp>
        <p:nvSpPr>
          <p:cNvPr id="13" name="Text 8"/>
          <p:cNvSpPr/>
          <p:nvPr/>
        </p:nvSpPr>
        <p:spPr>
          <a:xfrm>
            <a:off x="6702266" y="4460677"/>
            <a:ext cx="2590086"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Zero Incident Policy</a:t>
            </a:r>
            <a:endParaRPr lang="en-US" sz="2200" dirty="0"/>
          </a:p>
        </p:txBody>
      </p:sp>
      <p:sp>
        <p:nvSpPr>
          <p:cNvPr id="14" name="Shape 9"/>
          <p:cNvSpPr/>
          <p:nvPr/>
        </p:nvSpPr>
        <p:spPr>
          <a:xfrm>
            <a:off x="6532126" y="5054918"/>
            <a:ext cx="7247811" cy="15240"/>
          </a:xfrm>
          <a:prstGeom prst="roundRect">
            <a:avLst>
              <a:gd name="adj" fmla="val 625116"/>
            </a:avLst>
          </a:prstGeom>
          <a:solidFill>
            <a:srgbClr val="C7C7D0"/>
          </a:solidFill>
          <a:ln/>
        </p:spPr>
        <p:txBody>
          <a:bodyPr/>
          <a:lstStyle/>
          <a:p>
            <a:endParaRPr lang="en-US"/>
          </a:p>
        </p:txBody>
      </p:sp>
      <p:pic>
        <p:nvPicPr>
          <p:cNvPr id="15" name="Image 3" descr="preencoded.png"/>
          <p:cNvPicPr>
            <a:picLocks noChangeAspect="1"/>
          </p:cNvPicPr>
          <p:nvPr/>
        </p:nvPicPr>
        <p:blipFill>
          <a:blip r:embed="rId6"/>
          <a:stretch>
            <a:fillRect/>
          </a:stretch>
        </p:blipFill>
        <p:spPr>
          <a:xfrm>
            <a:off x="826294" y="5098494"/>
            <a:ext cx="6456164" cy="807958"/>
          </a:xfrm>
          <a:prstGeom prst="rect">
            <a:avLst/>
          </a:prstGeom>
        </p:spPr>
      </p:pic>
      <p:sp>
        <p:nvSpPr>
          <p:cNvPr id="16" name="Text 10"/>
          <p:cNvSpPr/>
          <p:nvPr/>
        </p:nvSpPr>
        <p:spPr>
          <a:xfrm>
            <a:off x="3894773" y="5303163"/>
            <a:ext cx="318968" cy="398621"/>
          </a:xfrm>
          <a:prstGeom prst="rect">
            <a:avLst/>
          </a:prstGeom>
          <a:noFill/>
          <a:ln/>
        </p:spPr>
        <p:txBody>
          <a:bodyPr wrap="none" lIns="0" tIns="0" rIns="0" bIns="0" rtlCol="0" anchor="t"/>
          <a:lstStyle/>
          <a:p>
            <a:pPr marL="0" indent="0" algn="ctr">
              <a:lnSpc>
                <a:spcPts val="4000"/>
              </a:lnSpc>
              <a:buNone/>
            </a:pPr>
            <a:r>
              <a:rPr lang="en-US" sz="2500" dirty="0">
                <a:solidFill>
                  <a:srgbClr val="3C3939"/>
                </a:solidFill>
                <a:latin typeface="Raleway" pitchFamily="34" charset="0"/>
                <a:ea typeface="Raleway" pitchFamily="34" charset="-122"/>
                <a:cs typeface="Raleway" pitchFamily="34" charset="-120"/>
              </a:rPr>
              <a:t>4</a:t>
            </a:r>
            <a:endParaRPr lang="en-US" sz="2500" dirty="0"/>
          </a:p>
        </p:txBody>
      </p:sp>
      <p:sp>
        <p:nvSpPr>
          <p:cNvPr id="17" name="Text 11"/>
          <p:cNvSpPr/>
          <p:nvPr/>
        </p:nvSpPr>
        <p:spPr>
          <a:xfrm>
            <a:off x="7509272" y="5325308"/>
            <a:ext cx="4513540"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Comprehensive HSE Management</a:t>
            </a:r>
            <a:endParaRPr lang="en-US" sz="2200" dirty="0"/>
          </a:p>
        </p:txBody>
      </p:sp>
      <p:sp>
        <p:nvSpPr>
          <p:cNvPr id="18" name="Text 12"/>
          <p:cNvSpPr/>
          <p:nvPr/>
        </p:nvSpPr>
        <p:spPr>
          <a:xfrm>
            <a:off x="793790" y="6161603"/>
            <a:ext cx="13042821" cy="725805"/>
          </a:xfrm>
          <a:prstGeom prst="rect">
            <a:avLst/>
          </a:prstGeom>
          <a:noFill/>
          <a:ln/>
        </p:spPr>
        <p:txBody>
          <a:bodyPr wrap="square" lIns="0" tIns="0" rIns="0" bIns="0" rtlCol="0" anchor="t"/>
          <a:lstStyle/>
          <a:p>
            <a:pPr marL="0" indent="0" algn="l">
              <a:lnSpc>
                <a:spcPts val="2850"/>
              </a:lnSpc>
              <a:buNone/>
            </a:pPr>
            <a:r>
              <a:rPr lang="en-US" sz="1750" dirty="0" err="1">
                <a:solidFill>
                  <a:srgbClr val="3C3939"/>
                </a:solidFill>
                <a:latin typeface="Roboto" pitchFamily="34" charset="0"/>
                <a:ea typeface="Roboto" pitchFamily="34" charset="-122"/>
                <a:cs typeface="Roboto" pitchFamily="34" charset="-120"/>
              </a:rPr>
              <a:t>RigZone</a:t>
            </a:r>
            <a:r>
              <a:rPr lang="en-US" sz="1750" dirty="0">
                <a:solidFill>
                  <a:srgbClr val="3C3939"/>
                </a:solidFill>
                <a:latin typeface="Roboto" pitchFamily="34" charset="0"/>
                <a:ea typeface="Roboto" pitchFamily="34" charset="-122"/>
                <a:cs typeface="Roboto" pitchFamily="34" charset="-120"/>
              </a:rPr>
              <a:t> Overseas is dedicated to providing complete and integrated services for our clients, covering all aspects of requirements, training, services, and support.</a:t>
            </a:r>
            <a:endParaRPr lang="en-US" sz="1750" dirty="0"/>
          </a:p>
        </p:txBody>
      </p:sp>
      <p:pic>
        <p:nvPicPr>
          <p:cNvPr id="20" name="Picture 19" descr="A logo with a gear and fire&#10;&#10;AI-generated content may be incorrect.">
            <a:extLst>
              <a:ext uri="{FF2B5EF4-FFF2-40B4-BE49-F238E27FC236}">
                <a16:creationId xmlns:a16="http://schemas.microsoft.com/office/drawing/2014/main" id="{1A8B2600-723E-379D-FABC-00C7F0E4E589}"/>
              </a:ext>
            </a:extLst>
          </p:cNvPr>
          <p:cNvPicPr>
            <a:picLocks noChangeAspect="1"/>
          </p:cNvPicPr>
          <p:nvPr/>
        </p:nvPicPr>
        <p:blipFill>
          <a:blip r:embed="rId7"/>
          <a:srcRect l="20021" t="32989" r="9242" b="32653"/>
          <a:stretch>
            <a:fillRect/>
          </a:stretch>
        </p:blipFill>
        <p:spPr>
          <a:xfrm>
            <a:off x="5983705" y="7045369"/>
            <a:ext cx="2277979" cy="110644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84515"/>
            <a:ext cx="5777508"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Our Business Services</a:t>
            </a:r>
            <a:endParaRPr lang="en-US" sz="4450" dirty="0"/>
          </a:p>
        </p:txBody>
      </p:sp>
      <p:sp>
        <p:nvSpPr>
          <p:cNvPr id="4" name="Shape 1"/>
          <p:cNvSpPr/>
          <p:nvPr/>
        </p:nvSpPr>
        <p:spPr>
          <a:xfrm>
            <a:off x="6280190" y="1933456"/>
            <a:ext cx="3664744" cy="2773799"/>
          </a:xfrm>
          <a:prstGeom prst="roundRect">
            <a:avLst>
              <a:gd name="adj" fmla="val 3435"/>
            </a:avLst>
          </a:prstGeom>
          <a:solidFill>
            <a:srgbClr val="E1E1EA"/>
          </a:solidFill>
          <a:ln w="7620">
            <a:solidFill>
              <a:srgbClr val="C7C7D0"/>
            </a:solidFill>
            <a:prstDash val="solid"/>
          </a:ln>
        </p:spPr>
        <p:txBody>
          <a:bodyPr/>
          <a:lstStyle/>
          <a:p>
            <a:endParaRPr lang="en-US"/>
          </a:p>
        </p:txBody>
      </p:sp>
      <p:sp>
        <p:nvSpPr>
          <p:cNvPr id="5" name="Text 2"/>
          <p:cNvSpPr/>
          <p:nvPr/>
        </p:nvSpPr>
        <p:spPr>
          <a:xfrm>
            <a:off x="6514624" y="2167890"/>
            <a:ext cx="2985611"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Rig Surveys and Audits</a:t>
            </a:r>
            <a:endParaRPr lang="en-US" sz="2200" dirty="0"/>
          </a:p>
        </p:txBody>
      </p:sp>
      <p:sp>
        <p:nvSpPr>
          <p:cNvPr id="6" name="Text 3"/>
          <p:cNvSpPr/>
          <p:nvPr/>
        </p:nvSpPr>
        <p:spPr>
          <a:xfrm>
            <a:off x="6514624" y="2658308"/>
            <a:ext cx="3195876" cy="1451610"/>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Full Rig Condition Surveys, Rig Auditing, Rig Acceptance, &amp; Rig Commissioning and Assessments.</a:t>
            </a:r>
            <a:endParaRPr lang="en-US" sz="1750" dirty="0"/>
          </a:p>
        </p:txBody>
      </p:sp>
      <p:sp>
        <p:nvSpPr>
          <p:cNvPr id="7" name="Shape 4"/>
          <p:cNvSpPr/>
          <p:nvPr/>
        </p:nvSpPr>
        <p:spPr>
          <a:xfrm>
            <a:off x="10171748" y="1933456"/>
            <a:ext cx="3664863" cy="2773799"/>
          </a:xfrm>
          <a:prstGeom prst="roundRect">
            <a:avLst>
              <a:gd name="adj" fmla="val 3435"/>
            </a:avLst>
          </a:prstGeom>
          <a:solidFill>
            <a:srgbClr val="E1E1EA"/>
          </a:solidFill>
          <a:ln w="7620">
            <a:solidFill>
              <a:srgbClr val="C7C7D0"/>
            </a:solidFill>
            <a:prstDash val="solid"/>
          </a:ln>
        </p:spPr>
        <p:txBody>
          <a:bodyPr/>
          <a:lstStyle/>
          <a:p>
            <a:endParaRPr lang="en-US"/>
          </a:p>
        </p:txBody>
      </p:sp>
      <p:sp>
        <p:nvSpPr>
          <p:cNvPr id="8" name="Text 5"/>
          <p:cNvSpPr/>
          <p:nvPr/>
        </p:nvSpPr>
        <p:spPr>
          <a:xfrm>
            <a:off x="10406182" y="2167890"/>
            <a:ext cx="307145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Specialized Inspections</a:t>
            </a:r>
            <a:endParaRPr lang="en-US" sz="2200" dirty="0"/>
          </a:p>
        </p:txBody>
      </p:sp>
      <p:sp>
        <p:nvSpPr>
          <p:cNvPr id="9" name="Text 6"/>
          <p:cNvSpPr/>
          <p:nvPr/>
        </p:nvSpPr>
        <p:spPr>
          <a:xfrm>
            <a:off x="10406182" y="2658308"/>
            <a:ext cx="3195995" cy="1814513"/>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Electrical Hazardous Area Inspection, Thermal Imaging Inspection, Lifting Gear Inspection, Rope Access, &amp; Dropped Object Survey.</a:t>
            </a:r>
            <a:endParaRPr lang="en-US" sz="1750" dirty="0"/>
          </a:p>
        </p:txBody>
      </p:sp>
      <p:sp>
        <p:nvSpPr>
          <p:cNvPr id="10" name="Shape 7"/>
          <p:cNvSpPr/>
          <p:nvPr/>
        </p:nvSpPr>
        <p:spPr>
          <a:xfrm>
            <a:off x="6280190" y="4934069"/>
            <a:ext cx="3664744" cy="2410897"/>
          </a:xfrm>
          <a:prstGeom prst="roundRect">
            <a:avLst>
              <a:gd name="adj" fmla="val 3952"/>
            </a:avLst>
          </a:prstGeom>
          <a:solidFill>
            <a:srgbClr val="E1E1EA"/>
          </a:solidFill>
          <a:ln w="7620">
            <a:solidFill>
              <a:srgbClr val="C7C7D0"/>
            </a:solidFill>
            <a:prstDash val="solid"/>
          </a:ln>
        </p:spPr>
        <p:txBody>
          <a:bodyPr/>
          <a:lstStyle/>
          <a:p>
            <a:endParaRPr lang="en-US"/>
          </a:p>
        </p:txBody>
      </p:sp>
      <p:sp>
        <p:nvSpPr>
          <p:cNvPr id="11" name="Text 8"/>
          <p:cNvSpPr/>
          <p:nvPr/>
        </p:nvSpPr>
        <p:spPr>
          <a:xfrm>
            <a:off x="6514624" y="516850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NDT and Engineering</a:t>
            </a:r>
            <a:endParaRPr lang="en-US" sz="2200" dirty="0"/>
          </a:p>
        </p:txBody>
      </p:sp>
      <p:sp>
        <p:nvSpPr>
          <p:cNvPr id="12" name="Text 9"/>
          <p:cNvSpPr/>
          <p:nvPr/>
        </p:nvSpPr>
        <p:spPr>
          <a:xfrm>
            <a:off x="6514624" y="5658922"/>
            <a:ext cx="3195876" cy="1451610"/>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NDT Inspection Services, Tubular Inspection, Welding Inspection, Hydro Testing, Engineering Inspection.</a:t>
            </a:r>
            <a:endParaRPr lang="en-US" sz="1750" dirty="0"/>
          </a:p>
        </p:txBody>
      </p:sp>
      <p:sp>
        <p:nvSpPr>
          <p:cNvPr id="13" name="Shape 10"/>
          <p:cNvSpPr/>
          <p:nvPr/>
        </p:nvSpPr>
        <p:spPr>
          <a:xfrm>
            <a:off x="10171748" y="4934069"/>
            <a:ext cx="3664863" cy="2410897"/>
          </a:xfrm>
          <a:prstGeom prst="roundRect">
            <a:avLst>
              <a:gd name="adj" fmla="val 3952"/>
            </a:avLst>
          </a:prstGeom>
          <a:solidFill>
            <a:srgbClr val="E1E1EA"/>
          </a:solidFill>
          <a:ln w="7620">
            <a:solidFill>
              <a:srgbClr val="C7C7D0"/>
            </a:solidFill>
            <a:prstDash val="solid"/>
          </a:ln>
        </p:spPr>
        <p:txBody>
          <a:bodyPr/>
          <a:lstStyle/>
          <a:p>
            <a:endParaRPr lang="en-US"/>
          </a:p>
        </p:txBody>
      </p:sp>
      <p:sp>
        <p:nvSpPr>
          <p:cNvPr id="14" name="Text 11"/>
          <p:cNvSpPr/>
          <p:nvPr/>
        </p:nvSpPr>
        <p:spPr>
          <a:xfrm>
            <a:off x="10406182" y="516850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Additional Services</a:t>
            </a:r>
            <a:endParaRPr lang="en-US" sz="2200" dirty="0"/>
          </a:p>
        </p:txBody>
      </p:sp>
      <p:sp>
        <p:nvSpPr>
          <p:cNvPr id="15" name="Text 12"/>
          <p:cNvSpPr/>
          <p:nvPr/>
        </p:nvSpPr>
        <p:spPr>
          <a:xfrm>
            <a:off x="10406182" y="5658922"/>
            <a:ext cx="3195995"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Training Services, Engineering Consultations, Manpower Supply.</a:t>
            </a:r>
            <a:endParaRPr lang="en-US" sz="1750" dirty="0"/>
          </a:p>
        </p:txBody>
      </p:sp>
      <p:pic>
        <p:nvPicPr>
          <p:cNvPr id="16" name="Picture 15" descr="A logo with a gear and fire&#10;&#10;AI-generated content may be incorrect.">
            <a:extLst>
              <a:ext uri="{FF2B5EF4-FFF2-40B4-BE49-F238E27FC236}">
                <a16:creationId xmlns:a16="http://schemas.microsoft.com/office/drawing/2014/main" id="{665098C7-BC14-C6D7-068B-A8AB256CD0E3}"/>
              </a:ext>
            </a:extLst>
          </p:cNvPr>
          <p:cNvPicPr>
            <a:picLocks noChangeAspect="1"/>
          </p:cNvPicPr>
          <p:nvPr/>
        </p:nvPicPr>
        <p:blipFill>
          <a:blip r:embed="rId4"/>
          <a:srcRect l="20021" t="32989" r="9242" b="32653"/>
          <a:stretch>
            <a:fillRect/>
          </a:stretch>
        </p:blipFill>
        <p:spPr>
          <a:xfrm>
            <a:off x="12057698" y="132458"/>
            <a:ext cx="2277979" cy="110644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126927"/>
            <a:ext cx="6473785" cy="708779"/>
          </a:xfrm>
          <a:prstGeom prst="rect">
            <a:avLst/>
          </a:prstGeom>
          <a:noFill/>
          <a:ln/>
        </p:spPr>
        <p:txBody>
          <a:bodyPr wrap="none" lIns="0" tIns="0" rIns="0" bIns="0" rtlCol="0" anchor="t"/>
          <a:lstStyle/>
          <a:p>
            <a:pPr marL="0" indent="0" algn="l">
              <a:lnSpc>
                <a:spcPts val="5550"/>
              </a:lnSpc>
              <a:buNone/>
            </a:pPr>
            <a:r>
              <a:rPr lang="en-US" sz="3600" dirty="0" err="1">
                <a:solidFill>
                  <a:srgbClr val="1B1B27"/>
                </a:solidFill>
                <a:latin typeface="Raleway" pitchFamily="34" charset="0"/>
                <a:ea typeface="Raleway" pitchFamily="34" charset="-122"/>
                <a:cs typeface="Raleway" pitchFamily="34" charset="-120"/>
              </a:rPr>
              <a:t>RigZone</a:t>
            </a:r>
            <a:r>
              <a:rPr lang="en-US" sz="3600" dirty="0">
                <a:solidFill>
                  <a:srgbClr val="1B1B27"/>
                </a:solidFill>
                <a:latin typeface="Raleway" pitchFamily="34" charset="0"/>
                <a:ea typeface="Raleway" pitchFamily="34" charset="-122"/>
                <a:cs typeface="Raleway" pitchFamily="34" charset="-120"/>
              </a:rPr>
              <a:t> Overseas Projects Portfolio</a:t>
            </a:r>
            <a:endParaRPr lang="en-US" sz="3600" dirty="0"/>
          </a:p>
        </p:txBody>
      </p:sp>
      <p:sp>
        <p:nvSpPr>
          <p:cNvPr id="4" name="Text 1"/>
          <p:cNvSpPr/>
          <p:nvPr/>
        </p:nvSpPr>
        <p:spPr>
          <a:xfrm>
            <a:off x="793790" y="2289215"/>
            <a:ext cx="3636407" cy="748427"/>
          </a:xfrm>
          <a:prstGeom prst="rect">
            <a:avLst/>
          </a:prstGeom>
          <a:noFill/>
          <a:ln/>
        </p:spPr>
        <p:txBody>
          <a:bodyPr wrap="none" lIns="0" tIns="0" rIns="0" bIns="0" rtlCol="0" anchor="t"/>
          <a:lstStyle/>
          <a:p>
            <a:pPr marL="0" indent="0" algn="ctr">
              <a:lnSpc>
                <a:spcPts val="5850"/>
              </a:lnSpc>
              <a:buNone/>
            </a:pPr>
            <a:r>
              <a:rPr lang="en-US" sz="5850" dirty="0">
                <a:solidFill>
                  <a:srgbClr val="3C3939"/>
                </a:solidFill>
                <a:latin typeface="Raleway" pitchFamily="34" charset="0"/>
                <a:ea typeface="Raleway" pitchFamily="34" charset="-122"/>
                <a:cs typeface="Raleway" pitchFamily="34" charset="-120"/>
              </a:rPr>
              <a:t>5+</a:t>
            </a:r>
            <a:endParaRPr lang="en-US" sz="5850" dirty="0"/>
          </a:p>
        </p:txBody>
      </p:sp>
      <p:sp>
        <p:nvSpPr>
          <p:cNvPr id="5" name="Text 2"/>
          <p:cNvSpPr/>
          <p:nvPr/>
        </p:nvSpPr>
        <p:spPr>
          <a:xfrm>
            <a:off x="1194316" y="3321010"/>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3C3939"/>
                </a:solidFill>
                <a:latin typeface="Raleway" pitchFamily="34" charset="0"/>
                <a:ea typeface="Raleway" pitchFamily="34" charset="-122"/>
                <a:cs typeface="Raleway" pitchFamily="34" charset="-120"/>
              </a:rPr>
              <a:t>Clients</a:t>
            </a:r>
            <a:endParaRPr lang="en-US" sz="2200" dirty="0"/>
          </a:p>
        </p:txBody>
      </p:sp>
      <p:sp>
        <p:nvSpPr>
          <p:cNvPr id="6" name="Text 3"/>
          <p:cNvSpPr/>
          <p:nvPr/>
        </p:nvSpPr>
        <p:spPr>
          <a:xfrm>
            <a:off x="793790" y="3811429"/>
            <a:ext cx="3636407" cy="362903"/>
          </a:xfrm>
          <a:prstGeom prst="rect">
            <a:avLst/>
          </a:prstGeom>
          <a:noFill/>
          <a:ln/>
        </p:spPr>
        <p:txBody>
          <a:bodyPr wrap="none" lIns="0" tIns="0" rIns="0" bIns="0" rtlCol="0" anchor="t"/>
          <a:lstStyle/>
          <a:p>
            <a:pPr marL="0" indent="0" algn="ctr">
              <a:lnSpc>
                <a:spcPts val="2850"/>
              </a:lnSpc>
              <a:buNone/>
            </a:pPr>
            <a:r>
              <a:rPr lang="en-US" sz="1750" dirty="0">
                <a:solidFill>
                  <a:srgbClr val="3C3939"/>
                </a:solidFill>
                <a:latin typeface="Roboto" pitchFamily="34" charset="0"/>
                <a:ea typeface="Roboto" pitchFamily="34" charset="-122"/>
                <a:cs typeface="Roboto" pitchFamily="34" charset="-120"/>
              </a:rPr>
              <a:t>Trusted by multiple industry leaders</a:t>
            </a:r>
            <a:endParaRPr lang="en-US" sz="1750" dirty="0"/>
          </a:p>
        </p:txBody>
      </p:sp>
      <p:sp>
        <p:nvSpPr>
          <p:cNvPr id="7" name="Text 4"/>
          <p:cNvSpPr/>
          <p:nvPr/>
        </p:nvSpPr>
        <p:spPr>
          <a:xfrm>
            <a:off x="4713684" y="2289215"/>
            <a:ext cx="3636526" cy="748427"/>
          </a:xfrm>
          <a:prstGeom prst="rect">
            <a:avLst/>
          </a:prstGeom>
          <a:noFill/>
          <a:ln/>
        </p:spPr>
        <p:txBody>
          <a:bodyPr wrap="none" lIns="0" tIns="0" rIns="0" bIns="0" rtlCol="0" anchor="t"/>
          <a:lstStyle/>
          <a:p>
            <a:pPr marL="0" indent="0" algn="ctr">
              <a:lnSpc>
                <a:spcPts val="5850"/>
              </a:lnSpc>
              <a:buNone/>
            </a:pPr>
            <a:r>
              <a:rPr lang="en-US" sz="5850" dirty="0">
                <a:solidFill>
                  <a:srgbClr val="3C3939"/>
                </a:solidFill>
                <a:latin typeface="Raleway" pitchFamily="34" charset="0"/>
                <a:ea typeface="Raleway" pitchFamily="34" charset="-122"/>
                <a:cs typeface="Raleway" pitchFamily="34" charset="-120"/>
              </a:rPr>
              <a:t>200+</a:t>
            </a:r>
            <a:endParaRPr lang="en-US" sz="5850" dirty="0"/>
          </a:p>
        </p:txBody>
      </p:sp>
      <p:sp>
        <p:nvSpPr>
          <p:cNvPr id="8" name="Text 5"/>
          <p:cNvSpPr/>
          <p:nvPr/>
        </p:nvSpPr>
        <p:spPr>
          <a:xfrm>
            <a:off x="5114330" y="3321010"/>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3C3939"/>
                </a:solidFill>
                <a:latin typeface="Raleway" pitchFamily="34" charset="0"/>
                <a:ea typeface="Raleway" pitchFamily="34" charset="-122"/>
                <a:cs typeface="Raleway" pitchFamily="34" charset="-120"/>
              </a:rPr>
              <a:t>Projects</a:t>
            </a:r>
            <a:endParaRPr lang="en-US" sz="2200" dirty="0"/>
          </a:p>
        </p:txBody>
      </p:sp>
      <p:sp>
        <p:nvSpPr>
          <p:cNvPr id="9" name="Text 6"/>
          <p:cNvSpPr/>
          <p:nvPr/>
        </p:nvSpPr>
        <p:spPr>
          <a:xfrm>
            <a:off x="4713684" y="3811429"/>
            <a:ext cx="3636526" cy="362903"/>
          </a:xfrm>
          <a:prstGeom prst="rect">
            <a:avLst/>
          </a:prstGeom>
          <a:noFill/>
          <a:ln/>
        </p:spPr>
        <p:txBody>
          <a:bodyPr wrap="none" lIns="0" tIns="0" rIns="0" bIns="0" rtlCol="0" anchor="t"/>
          <a:lstStyle/>
          <a:p>
            <a:pPr marL="0" indent="0" algn="ctr">
              <a:lnSpc>
                <a:spcPts val="2850"/>
              </a:lnSpc>
              <a:buNone/>
            </a:pPr>
            <a:r>
              <a:rPr lang="en-US" sz="1750" dirty="0">
                <a:solidFill>
                  <a:srgbClr val="3C3939"/>
                </a:solidFill>
                <a:latin typeface="Roboto" pitchFamily="34" charset="0"/>
                <a:ea typeface="Roboto" pitchFamily="34" charset="-122"/>
                <a:cs typeface="Roboto" pitchFamily="34" charset="-120"/>
              </a:rPr>
              <a:t>Successful projects completed</a:t>
            </a:r>
            <a:endParaRPr lang="en-US" sz="1750" dirty="0"/>
          </a:p>
        </p:txBody>
      </p:sp>
      <p:sp>
        <p:nvSpPr>
          <p:cNvPr id="10" name="Text 7"/>
          <p:cNvSpPr/>
          <p:nvPr/>
        </p:nvSpPr>
        <p:spPr>
          <a:xfrm>
            <a:off x="2753678" y="4854654"/>
            <a:ext cx="3636526" cy="748427"/>
          </a:xfrm>
          <a:prstGeom prst="rect">
            <a:avLst/>
          </a:prstGeom>
          <a:noFill/>
          <a:ln/>
        </p:spPr>
        <p:txBody>
          <a:bodyPr wrap="none" lIns="0" tIns="0" rIns="0" bIns="0" rtlCol="0" anchor="t"/>
          <a:lstStyle/>
          <a:p>
            <a:pPr marL="0" indent="0" algn="ctr">
              <a:lnSpc>
                <a:spcPts val="5850"/>
              </a:lnSpc>
              <a:buNone/>
            </a:pPr>
            <a:r>
              <a:rPr lang="en-US" sz="5850" dirty="0">
                <a:solidFill>
                  <a:srgbClr val="3C3939"/>
                </a:solidFill>
                <a:latin typeface="Raleway" pitchFamily="34" charset="0"/>
                <a:ea typeface="Raleway" pitchFamily="34" charset="-122"/>
                <a:cs typeface="Raleway" pitchFamily="34" charset="-120"/>
              </a:rPr>
              <a:t>90%</a:t>
            </a:r>
            <a:endParaRPr lang="en-US" sz="5850" dirty="0"/>
          </a:p>
        </p:txBody>
      </p:sp>
      <p:sp>
        <p:nvSpPr>
          <p:cNvPr id="11" name="Text 8"/>
          <p:cNvSpPr/>
          <p:nvPr/>
        </p:nvSpPr>
        <p:spPr>
          <a:xfrm>
            <a:off x="3139440" y="5886450"/>
            <a:ext cx="2864882" cy="354330"/>
          </a:xfrm>
          <a:prstGeom prst="rect">
            <a:avLst/>
          </a:prstGeom>
          <a:noFill/>
          <a:ln/>
        </p:spPr>
        <p:txBody>
          <a:bodyPr wrap="none" lIns="0" tIns="0" rIns="0" bIns="0" rtlCol="0" anchor="t"/>
          <a:lstStyle/>
          <a:p>
            <a:pPr marL="0" indent="0" algn="ctr">
              <a:lnSpc>
                <a:spcPts val="2750"/>
              </a:lnSpc>
              <a:buNone/>
            </a:pPr>
            <a:r>
              <a:rPr lang="en-US" sz="2200" dirty="0">
                <a:solidFill>
                  <a:srgbClr val="3C3939"/>
                </a:solidFill>
                <a:latin typeface="Raleway" pitchFamily="34" charset="0"/>
                <a:ea typeface="Raleway" pitchFamily="34" charset="-122"/>
                <a:cs typeface="Raleway" pitchFamily="34" charset="-120"/>
              </a:rPr>
              <a:t>Customer Satisfaction</a:t>
            </a:r>
            <a:endParaRPr lang="en-US" sz="2200" dirty="0"/>
          </a:p>
        </p:txBody>
      </p:sp>
      <p:sp>
        <p:nvSpPr>
          <p:cNvPr id="12" name="Text 9"/>
          <p:cNvSpPr/>
          <p:nvPr/>
        </p:nvSpPr>
        <p:spPr>
          <a:xfrm>
            <a:off x="2753678" y="6376868"/>
            <a:ext cx="3636526" cy="725805"/>
          </a:xfrm>
          <a:prstGeom prst="rect">
            <a:avLst/>
          </a:prstGeom>
          <a:noFill/>
          <a:ln/>
        </p:spPr>
        <p:txBody>
          <a:bodyPr wrap="square" lIns="0" tIns="0" rIns="0" bIns="0" rtlCol="0" anchor="t"/>
          <a:lstStyle/>
          <a:p>
            <a:pPr marL="0" indent="0" algn="ctr">
              <a:lnSpc>
                <a:spcPts val="2850"/>
              </a:lnSpc>
              <a:buNone/>
            </a:pPr>
            <a:r>
              <a:rPr lang="en-US" sz="1750" dirty="0">
                <a:solidFill>
                  <a:srgbClr val="3C3939"/>
                </a:solidFill>
                <a:latin typeface="Roboto" pitchFamily="34" charset="0"/>
                <a:ea typeface="Roboto" pitchFamily="34" charset="-122"/>
                <a:cs typeface="Roboto" pitchFamily="34" charset="-120"/>
              </a:rPr>
              <a:t>High satisfaction rate among clients</a:t>
            </a:r>
            <a:endParaRPr lang="en-US" sz="1750" dirty="0"/>
          </a:p>
        </p:txBody>
      </p:sp>
      <p:pic>
        <p:nvPicPr>
          <p:cNvPr id="14" name="Picture 13" descr="A logo with a gear and fire&#10;&#10;AI-generated content may be incorrect.">
            <a:extLst>
              <a:ext uri="{FF2B5EF4-FFF2-40B4-BE49-F238E27FC236}">
                <a16:creationId xmlns:a16="http://schemas.microsoft.com/office/drawing/2014/main" id="{ECCE8364-5F01-AC59-013B-199338FE659D}"/>
              </a:ext>
            </a:extLst>
          </p:cNvPr>
          <p:cNvPicPr>
            <a:picLocks noChangeAspect="1"/>
          </p:cNvPicPr>
          <p:nvPr/>
        </p:nvPicPr>
        <p:blipFill>
          <a:blip r:embed="rId4"/>
          <a:srcRect l="20021" t="32989" r="9242" b="32653"/>
          <a:stretch>
            <a:fillRect/>
          </a:stretch>
        </p:blipFill>
        <p:spPr>
          <a:xfrm>
            <a:off x="5983705" y="7045369"/>
            <a:ext cx="2277979" cy="110644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TotalTime>
  <Words>1738</Words>
  <Application>Microsoft Macintosh PowerPoint</Application>
  <PresentationFormat>Custom</PresentationFormat>
  <Paragraphs>285</Paragraphs>
  <Slides>31</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Roboto</vt:lpstr>
      <vt:lpstr>Raleway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Raouf Rasmy</cp:lastModifiedBy>
  <cp:revision>4</cp:revision>
  <dcterms:created xsi:type="dcterms:W3CDTF">2025-06-17T10:58:53Z</dcterms:created>
  <dcterms:modified xsi:type="dcterms:W3CDTF">2025-06-17T21:18:26Z</dcterms:modified>
</cp:coreProperties>
</file>